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57" r:id="rId8"/>
    <p:sldId id="258" r:id="rId9"/>
    <p:sldId id="259" r:id="rId10"/>
    <p:sldId id="261" r:id="rId11"/>
    <p:sldId id="260" r:id="rId12"/>
    <p:sldId id="275" r:id="rId13"/>
    <p:sldId id="265" r:id="rId14"/>
    <p:sldId id="266" r:id="rId15"/>
    <p:sldId id="267" r:id="rId16"/>
    <p:sldId id="268" r:id="rId17"/>
    <p:sldId id="269" r:id="rId18"/>
    <p:sldId id="262" r:id="rId19"/>
    <p:sldId id="264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-226" y="107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Product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product life cycle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cycle stages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Just like the life cycle of a human, a product undergoes similar stages.</a:t>
            </a:r>
          </a:p>
          <a:p>
            <a:endParaRPr lang="en-AU" sz="2800" dirty="0"/>
          </a:p>
          <a:p>
            <a:r>
              <a:rPr lang="en-AU" sz="2800" dirty="0" smtClean="0"/>
              <a:t>Development, Introduction, Growth, Maturity and Decline</a:t>
            </a:r>
          </a:p>
          <a:p>
            <a:endParaRPr lang="en-AU" sz="2800" dirty="0"/>
          </a:p>
          <a:p>
            <a:r>
              <a:rPr lang="en-AU" sz="2800" dirty="0" smtClean="0"/>
              <a:t>Businesses are required to do different things during each stage of the life cycle. </a:t>
            </a:r>
          </a:p>
          <a:p>
            <a:pPr marL="0" indent="0">
              <a:buNone/>
            </a:pPr>
            <a:endParaRPr lang="en-A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 smtClean="0"/>
              <a:t>How </a:t>
            </a:r>
            <a:r>
              <a:rPr lang="en-AU" dirty="0"/>
              <a:t>long a product is in the market for before it disappears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 smtClean="0"/>
              <a:t>Depends </a:t>
            </a:r>
            <a:r>
              <a:rPr lang="en-AU" dirty="0"/>
              <a:t>of factors such as competition, type of product, marketing support and customer tastes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altLang="zh-CN" dirty="0"/>
              <a:t>Products with quick life cycles are</a:t>
            </a:r>
            <a:r>
              <a:rPr lang="en-AU" altLang="zh-CN" dirty="0">
                <a:solidFill>
                  <a:srgbClr val="FF0000"/>
                </a:solidFill>
              </a:rPr>
              <a:t>…</a:t>
            </a:r>
            <a:r>
              <a:rPr lang="en-US" altLang="zh-CN" dirty="0">
                <a:solidFill>
                  <a:srgbClr val="FF0000"/>
                </a:solidFill>
              </a:rPr>
              <a:t> toys, fashion, certain electronic products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altLang="zh-CN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altLang="zh-CN" dirty="0" smtClean="0"/>
              <a:t>Products </a:t>
            </a:r>
            <a:r>
              <a:rPr lang="en-AU" altLang="zh-CN" dirty="0"/>
              <a:t>with long life cycles are</a:t>
            </a:r>
            <a:r>
              <a:rPr lang="en-AU" altLang="zh-CN" dirty="0">
                <a:solidFill>
                  <a:srgbClr val="FF0000"/>
                </a:solidFill>
              </a:rPr>
              <a:t>… Coca cola, </a:t>
            </a:r>
            <a:r>
              <a:rPr lang="en-AU" altLang="zh-CN" dirty="0" err="1">
                <a:solidFill>
                  <a:srgbClr val="FF0000"/>
                </a:solidFill>
              </a:rPr>
              <a:t>Kellogs</a:t>
            </a:r>
            <a:r>
              <a:rPr lang="en-AU" altLang="zh-CN" dirty="0">
                <a:solidFill>
                  <a:srgbClr val="FF0000"/>
                </a:solidFill>
              </a:rPr>
              <a:t> cereal, certain technologies (constant modification</a:t>
            </a:r>
            <a:r>
              <a:rPr lang="en-US" altLang="zh-CN" dirty="0">
                <a:solidFill>
                  <a:srgbClr val="FF0000"/>
                </a:solidFill>
              </a:rPr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9448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Development Stage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High </a:t>
            </a:r>
            <a:r>
              <a:rPr lang="en-AU" sz="3200" dirty="0"/>
              <a:t>costs (Design, promotion and manufacturing </a:t>
            </a:r>
            <a:r>
              <a:rPr lang="en-AU" sz="3200" dirty="0" err="1"/>
              <a:t>eg</a:t>
            </a:r>
            <a:r>
              <a:rPr lang="en-AU" sz="3200" dirty="0"/>
              <a:t>. Labour)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3200" dirty="0" smtClean="0"/>
              <a:t>No </a:t>
            </a:r>
            <a:r>
              <a:rPr lang="en-AU" sz="3200" dirty="0"/>
              <a:t>sales causing </a:t>
            </a:r>
            <a:r>
              <a:rPr lang="en-AU" sz="3200" b="1" dirty="0"/>
              <a:t>cash flow problems. </a:t>
            </a:r>
            <a:endParaRPr lang="en-AU" sz="3200" b="1" dirty="0" smtClean="0"/>
          </a:p>
          <a:p>
            <a:endParaRPr lang="en-AU" sz="3200" b="1" dirty="0"/>
          </a:p>
          <a:p>
            <a:r>
              <a:rPr lang="en-AU" sz="3200" dirty="0" smtClean="0"/>
              <a:t>How </a:t>
            </a:r>
            <a:r>
              <a:rPr lang="en-AU" sz="3200" dirty="0"/>
              <a:t>do businesses deal with this? *not in book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5400" dirty="0"/>
              <a:t>Introduction </a:t>
            </a:r>
            <a:r>
              <a:rPr lang="en-AU" sz="5400" dirty="0" smtClean="0"/>
              <a:t>stage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z="2400" dirty="0" smtClean="0"/>
          </a:p>
          <a:p>
            <a:r>
              <a:rPr lang="en-AU" sz="3200" dirty="0" smtClean="0"/>
              <a:t>Newly </a:t>
            </a:r>
            <a:r>
              <a:rPr lang="en-AU" sz="3200" dirty="0"/>
              <a:t>released on the market, requires heavy promotion and advertising to create product awareness.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3200" dirty="0" smtClean="0"/>
              <a:t>Product </a:t>
            </a:r>
            <a:r>
              <a:rPr lang="en-AU" sz="3200" dirty="0"/>
              <a:t>may still lose money due to low amount of sales. </a:t>
            </a:r>
          </a:p>
          <a:p>
            <a:endParaRPr lang="en-A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5400" dirty="0" smtClean="0"/>
              <a:t>Growth Stage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z="2400" dirty="0" smtClean="0"/>
          </a:p>
          <a:p>
            <a:r>
              <a:rPr lang="en-AU" sz="3200" dirty="0" smtClean="0"/>
              <a:t>Sales </a:t>
            </a:r>
            <a:r>
              <a:rPr lang="en-AU" sz="3200" dirty="0"/>
              <a:t>rise, profit may be made if enough revenue is made to cover the costs.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3200" dirty="0" smtClean="0"/>
              <a:t>New </a:t>
            </a:r>
            <a:r>
              <a:rPr lang="en-AU" sz="3200" dirty="0"/>
              <a:t>competitors may enter the market at this stage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5400" dirty="0" smtClean="0"/>
              <a:t>Maturity Stage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z="2400" dirty="0" smtClean="0"/>
          </a:p>
          <a:p>
            <a:r>
              <a:rPr lang="en-AU" sz="3200" dirty="0" smtClean="0"/>
              <a:t>Eventually </a:t>
            </a:r>
            <a:r>
              <a:rPr lang="en-AU" sz="3200" dirty="0"/>
              <a:t>sales will stabilise and remain constant.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3200" dirty="0" smtClean="0"/>
              <a:t>Promotions </a:t>
            </a:r>
            <a:r>
              <a:rPr lang="en-AU" sz="3200" dirty="0"/>
              <a:t>will still be needed </a:t>
            </a:r>
            <a:r>
              <a:rPr lang="en-AU" sz="3200" dirty="0" smtClean="0"/>
              <a:t>to keep brand awareness high </a:t>
            </a:r>
            <a:r>
              <a:rPr lang="en-AU" sz="3200" dirty="0" err="1" smtClean="0"/>
              <a:t>eg</a:t>
            </a:r>
            <a:r>
              <a:rPr lang="en-AU" sz="3200" dirty="0"/>
              <a:t>. </a:t>
            </a:r>
            <a:r>
              <a:rPr lang="en-AU" sz="3200" dirty="0" smtClean="0"/>
              <a:t>Nike Air </a:t>
            </a:r>
            <a:r>
              <a:rPr lang="en-AU" sz="3200" dirty="0" err="1" smtClean="0"/>
              <a:t>Jordans</a:t>
            </a:r>
            <a:r>
              <a:rPr lang="en-AU" sz="3200" dirty="0" smtClean="0"/>
              <a:t>, </a:t>
            </a:r>
            <a:r>
              <a:rPr lang="en-AU" sz="3200" dirty="0"/>
              <a:t>Coca </a:t>
            </a:r>
            <a:r>
              <a:rPr lang="en-AU" sz="3200" dirty="0" smtClean="0"/>
              <a:t>Cola, Apple </a:t>
            </a:r>
            <a:r>
              <a:rPr lang="en-AU" sz="3200" dirty="0" err="1" smtClean="0"/>
              <a:t>Iphones</a:t>
            </a:r>
            <a:r>
              <a:rPr lang="en-AU" sz="3200" dirty="0" smtClean="0"/>
              <a:t>  </a:t>
            </a:r>
            <a:endParaRPr lang="en-AU" sz="3200" dirty="0"/>
          </a:p>
          <a:p>
            <a:endParaRPr lang="en-A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5400" dirty="0" smtClean="0"/>
              <a:t>Decline Stage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z="2400" dirty="0" smtClean="0"/>
          </a:p>
          <a:p>
            <a:r>
              <a:rPr lang="en-AU" sz="3200" dirty="0" smtClean="0"/>
              <a:t>Sales </a:t>
            </a:r>
            <a:r>
              <a:rPr lang="en-AU" sz="3200" dirty="0"/>
              <a:t>begin to </a:t>
            </a:r>
            <a:r>
              <a:rPr lang="en-AU" sz="3200" dirty="0" smtClean="0"/>
              <a:t>decrease</a:t>
            </a:r>
          </a:p>
          <a:p>
            <a:endParaRPr lang="en-AU" sz="3200" dirty="0" smtClean="0"/>
          </a:p>
          <a:p>
            <a:r>
              <a:rPr lang="en-AU" sz="3200" dirty="0" smtClean="0"/>
              <a:t>If </a:t>
            </a:r>
            <a:r>
              <a:rPr lang="en-AU" sz="3200" dirty="0"/>
              <a:t>the product is not withdrawn, then a company may use </a:t>
            </a:r>
            <a:r>
              <a:rPr lang="en-AU" sz="3200" dirty="0" smtClean="0"/>
              <a:t>extension </a:t>
            </a:r>
            <a:r>
              <a:rPr lang="en-AU" sz="3200" dirty="0"/>
              <a:t>strategies to revitalise the product as seen in the book (Giving new life)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new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prolong the life cycle, new life needs to be injected to </a:t>
            </a:r>
            <a:r>
              <a:rPr lang="en-US" dirty="0" smtClean="0"/>
              <a:t>the marketing </a:t>
            </a:r>
            <a:r>
              <a:rPr lang="en-US" dirty="0"/>
              <a:t>mix. There are various ways of doing this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Modifying the product – </a:t>
            </a:r>
          </a:p>
          <a:p>
            <a:endParaRPr lang="en-US" dirty="0" smtClean="0"/>
          </a:p>
          <a:p>
            <a:r>
              <a:rPr lang="en-US" dirty="0" smtClean="0"/>
              <a:t>Altering distribution patterns - </a:t>
            </a:r>
          </a:p>
          <a:p>
            <a:endParaRPr lang="en-US" dirty="0" smtClean="0"/>
          </a:p>
          <a:p>
            <a:r>
              <a:rPr lang="en-US" dirty="0" smtClean="0"/>
              <a:t>Changing prices - </a:t>
            </a:r>
          </a:p>
          <a:p>
            <a:endParaRPr lang="en-US" dirty="0" smtClean="0"/>
          </a:p>
          <a:p>
            <a:r>
              <a:rPr lang="en-US" dirty="0" smtClean="0"/>
              <a:t>Promotional campaigns -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Marketing assignment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Refer to </a:t>
            </a:r>
            <a:r>
              <a:rPr lang="en-US" dirty="0" err="1"/>
              <a:t>qiba.space</a:t>
            </a:r>
            <a:r>
              <a:rPr lang="en-US" dirty="0"/>
              <a:t> “marketing mix activity” for full details </a:t>
            </a:r>
          </a:p>
          <a:p>
            <a:endParaRPr lang="en-US" dirty="0"/>
          </a:p>
          <a:p>
            <a:r>
              <a:rPr lang="en-US" dirty="0"/>
              <a:t>Due date is </a:t>
            </a:r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r>
              <a:rPr lang="en-US" dirty="0"/>
              <a:t>of </a:t>
            </a:r>
            <a:r>
              <a:rPr lang="en-US" dirty="0" smtClean="0"/>
              <a:t>May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Our ability for </a:t>
            </a:r>
            <a:r>
              <a:rPr lang="en-US" b="1" u="sng" dirty="0"/>
              <a:t>collaboration</a:t>
            </a:r>
            <a:r>
              <a:rPr lang="en-US" dirty="0"/>
              <a:t> is what separates us from every other species on this planet</a:t>
            </a:r>
          </a:p>
          <a:p>
            <a:endParaRPr lang="en-US" dirty="0"/>
          </a:p>
          <a:p>
            <a:r>
              <a:rPr lang="en-US" dirty="0"/>
              <a:t>Learn to work with your team members, especially important for creating good marketing mix and strategy. 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Surf </a:t>
            </a:r>
            <a:r>
              <a:rPr lang="en-AU" dirty="0" err="1" smtClean="0"/>
              <a:t>Inc</a:t>
            </a:r>
            <a:r>
              <a:rPr lang="en-AU" dirty="0" smtClean="0"/>
              <a:t> discussion question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Choosing between a mass market and niche market strategy depends on various factors, including the nature of the product, target audience, competition, and resources available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Mass Market Strategy: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Pros:</a:t>
            </a:r>
            <a:endParaRPr lang="en-US" dirty="0"/>
          </a:p>
          <a:p>
            <a:r>
              <a:rPr lang="en-US" b="1" dirty="0"/>
              <a:t>Wide Reach:</a:t>
            </a:r>
            <a:r>
              <a:rPr lang="en-US" dirty="0"/>
              <a:t> Targeting the mass market allows Surf Inc. to reach a larger audience, potentially increasing sales volume.</a:t>
            </a:r>
          </a:p>
          <a:p>
            <a:r>
              <a:rPr lang="en-US" b="1" dirty="0"/>
              <a:t>Economies of Scale:</a:t>
            </a:r>
            <a:r>
              <a:rPr lang="en-US" dirty="0"/>
              <a:t> With a larger customer base, Surf Inc. may benefit from economies of scale in production, distribution, and marketing, leading to lower costs per unit.</a:t>
            </a:r>
          </a:p>
          <a:p>
            <a:r>
              <a:rPr lang="en-US" b="1" dirty="0"/>
              <a:t>Brand Recognition:</a:t>
            </a:r>
            <a:r>
              <a:rPr lang="en-US" dirty="0"/>
              <a:t> Mass marketing can help build brand awareness more quickly, especially if Surf Inc. plans to expand rapidly.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question 1+3, take some notes in your </a:t>
            </a:r>
            <a:r>
              <a:rPr lang="en-US" dirty="0" smtClean="0"/>
              <a:t>textbook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Short answer question 14 on page 104 to my email. </a:t>
            </a:r>
          </a:p>
          <a:p>
            <a:endParaRPr lang="en-US" dirty="0"/>
          </a:p>
          <a:p>
            <a:r>
              <a:rPr lang="en-US" dirty="0" smtClean="0"/>
              <a:t>Look at the marketing assignment and rubric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Cons:</a:t>
            </a:r>
            <a:endParaRPr lang="en-US" dirty="0"/>
          </a:p>
          <a:p>
            <a:r>
              <a:rPr lang="en-US" b="1" dirty="0"/>
              <a:t>High Competition:</a:t>
            </a:r>
            <a:r>
              <a:rPr lang="en-US" dirty="0"/>
              <a:t> Targeting the mass market means competing with established brands and companies with larger budgets for marketing and advertising.</a:t>
            </a:r>
          </a:p>
          <a:p>
            <a:r>
              <a:rPr lang="en-US" b="1" dirty="0"/>
              <a:t>Generic Positioning:</a:t>
            </a:r>
            <a:r>
              <a:rPr lang="en-US" dirty="0"/>
              <a:t> Surf Inc. might struggle to differentiate itself in a crowded market, potentially leading to price wars and reduced profit margins.</a:t>
            </a:r>
          </a:p>
          <a:p>
            <a:r>
              <a:rPr lang="en-US" b="1" dirty="0"/>
              <a:t>Intensive Capital Requirement</a:t>
            </a:r>
            <a:r>
              <a:rPr lang="en-US" dirty="0"/>
              <a:t>: As a small business, Surf Inc. may have limited funds and therefore be unable to obtain the same economies of scale as larger organisations 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Niche Market Strategy: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Pros:</a:t>
            </a:r>
            <a:endParaRPr lang="en-US" dirty="0"/>
          </a:p>
          <a:p>
            <a:r>
              <a:rPr lang="en-US" b="1" dirty="0"/>
              <a:t>Focused Audience:</a:t>
            </a:r>
            <a:r>
              <a:rPr lang="en-US" dirty="0"/>
              <a:t> Targeting a niche market allows Surf Inc. to tailor its products and marketing efforts to a specific group of consumers with unique needs and preferences.</a:t>
            </a:r>
          </a:p>
          <a:p>
            <a:r>
              <a:rPr lang="en-US" b="1" dirty="0"/>
              <a:t>Higher Profit Margins:</a:t>
            </a:r>
            <a:r>
              <a:rPr lang="en-US" dirty="0"/>
              <a:t> Niche markets often have less competition, allowing Surf Inc. to charge premium prices for its unique surf clothes.</a:t>
            </a:r>
          </a:p>
          <a:p>
            <a:r>
              <a:rPr lang="en-US" b="1" dirty="0"/>
              <a:t>Brand Loyalty:</a:t>
            </a:r>
            <a:r>
              <a:rPr lang="en-US" dirty="0"/>
              <a:t> Building a strong presence within a niche can lead to high levels of brand loyalty and repeat business from passionate customers</a:t>
            </a:r>
            <a:r>
              <a:rPr lang="en-US" dirty="0" smtClean="0"/>
              <a:t>.</a:t>
            </a:r>
          </a:p>
          <a:p>
            <a:r>
              <a:rPr lang="en-US" b="1" dirty="0"/>
              <a:t>Less Competition:</a:t>
            </a:r>
            <a:r>
              <a:rPr lang="en-US" dirty="0"/>
              <a:t> By focusing on a specific segment, Surf Inc. can avoid direct competition with larger brands and differentiate itself based on quality, design, or </a:t>
            </a:r>
            <a:r>
              <a:rPr lang="en-US" dirty="0" smtClean="0"/>
              <a:t>even sustainability</a:t>
            </a:r>
            <a:r>
              <a:rPr lang="en-US" dirty="0"/>
              <a:t>.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Cons:</a:t>
            </a:r>
            <a:endParaRPr lang="en-US" dirty="0"/>
          </a:p>
          <a:p>
            <a:r>
              <a:rPr lang="en-US" b="1" dirty="0"/>
              <a:t>Limited Reach:</a:t>
            </a:r>
            <a:r>
              <a:rPr lang="en-US" dirty="0"/>
              <a:t> Targeting a niche market means limiting the potential customer base, which could restrict sales growth and expansion opportunities.</a:t>
            </a:r>
          </a:p>
          <a:p>
            <a:r>
              <a:rPr lang="en-US" b="1" dirty="0"/>
              <a:t>Vulnerability to Market Changes:</a:t>
            </a:r>
            <a:r>
              <a:rPr lang="en-US" dirty="0"/>
              <a:t> Niche markets may be more susceptible to economic downturns or shifts in consumer preferences, potentially impacting Surf Inc.'s sales.</a:t>
            </a:r>
          </a:p>
          <a:p>
            <a:r>
              <a:rPr lang="en-US" b="1" dirty="0"/>
              <a:t>Higher Costs:</a:t>
            </a:r>
            <a:r>
              <a:rPr lang="en-US" dirty="0"/>
              <a:t> Serving a niche market may require higher marketing and production costs per customer, as Surf Inc. needs to invest in specialized advertising and smaller-scale manufacturing.</a:t>
            </a:r>
            <a:endParaRPr lang="en-A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Recommendation:</a:t>
            </a:r>
            <a:endParaRPr lang="en-US" dirty="0"/>
          </a:p>
          <a:p>
            <a:r>
              <a:rPr lang="en-US" dirty="0"/>
              <a:t>Considering Surf Inc. is a startup with unique surf clothes, initially, a niche market strategy might be more advantageous. By focusing on a specific segment of surf enthusiasts who value creativity, quality, and uniqueness, Surf Inc. can establish itself as a premium brand and build a loyal customer base. Once the brand gains recognition and solidifies its position within the niche market, it can gradually expand its reach to broader customer segments through a mass market strategy.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and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Benefit:</a:t>
            </a:r>
          </a:p>
          <a:p>
            <a:pPr marL="0" indent="0">
              <a:buNone/>
            </a:pPr>
            <a:r>
              <a:rPr lang="en-US" dirty="0" smtClean="0"/>
              <a:t>How something gives value to your life. A bicycle allows transportation and a mobile allows communication to others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Feature:</a:t>
            </a:r>
          </a:p>
          <a:p>
            <a:pPr marL="0" indent="0">
              <a:buNone/>
            </a:pPr>
            <a:r>
              <a:rPr lang="en-US" dirty="0" smtClean="0"/>
              <a:t>The physical characteristics of a product such as the weight, </a:t>
            </a:r>
            <a:r>
              <a:rPr lang="en-US" dirty="0" err="1" smtClean="0"/>
              <a:t>colour</a:t>
            </a:r>
            <a:r>
              <a:rPr lang="en-US" dirty="0" smtClean="0"/>
              <a:t>, design and packaging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Packaging benefits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Packaging adds value in many ways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221" y="2971800"/>
            <a:ext cx="6053137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Branding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unique, consistent and easily </a:t>
            </a:r>
            <a:r>
              <a:rPr lang="en-US" dirty="0" err="1" smtClean="0"/>
              <a:t>recognisable</a:t>
            </a:r>
            <a:r>
              <a:rPr lang="en-US" dirty="0" smtClean="0"/>
              <a:t> character or picture. </a:t>
            </a:r>
          </a:p>
          <a:p>
            <a:r>
              <a:rPr lang="en-US" dirty="0"/>
              <a:t>The </a:t>
            </a:r>
            <a:r>
              <a:rPr lang="en-US" b="1" dirty="0"/>
              <a:t>purpose of branding</a:t>
            </a:r>
            <a:r>
              <a:rPr lang="en-US" dirty="0"/>
              <a:t> in marketing is to establish trust within your consumers and </a:t>
            </a:r>
            <a:r>
              <a:rPr lang="en-US" dirty="0" smtClean="0"/>
              <a:t>create </a:t>
            </a:r>
            <a:r>
              <a:rPr lang="en-US" dirty="0"/>
              <a:t>loyalty</a:t>
            </a:r>
            <a:r>
              <a:rPr lang="en-US" dirty="0" smtClean="0"/>
              <a:t>.</a:t>
            </a:r>
          </a:p>
          <a:p>
            <a:r>
              <a:rPr lang="en-US" dirty="0"/>
              <a:t>Your </a:t>
            </a:r>
            <a:r>
              <a:rPr lang="en-US" b="1" dirty="0"/>
              <a:t>brand</a:t>
            </a:r>
            <a:r>
              <a:rPr lang="en-US" dirty="0"/>
              <a:t> not only gives your buyers a way to remember you, but it also creates an identity for your business and sets you apart from competitors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" y="5181600"/>
            <a:ext cx="122872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202838"/>
            <a:ext cx="1524000" cy="1114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953000"/>
            <a:ext cx="3527439" cy="184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</TotalTime>
  <Words>946</Words>
  <Application>Microsoft Office PowerPoint</Application>
  <PresentationFormat>On-screen Show (4:3)</PresentationFormat>
  <Paragraphs>104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Product </vt:lpstr>
      <vt:lpstr>Surf Inc discussion question</vt:lpstr>
      <vt:lpstr>PowerPoint Presentation</vt:lpstr>
      <vt:lpstr>PowerPoint Presentation</vt:lpstr>
      <vt:lpstr>PowerPoint Presentation</vt:lpstr>
      <vt:lpstr>PowerPoint Presentation</vt:lpstr>
      <vt:lpstr>Benefits and features</vt:lpstr>
      <vt:lpstr>Packaging benefits </vt:lpstr>
      <vt:lpstr>Branding </vt:lpstr>
      <vt:lpstr>Life cycle stages </vt:lpstr>
      <vt:lpstr>Product life cycle</vt:lpstr>
      <vt:lpstr>Examples</vt:lpstr>
      <vt:lpstr>Development Stage</vt:lpstr>
      <vt:lpstr>Introduction stage</vt:lpstr>
      <vt:lpstr>Growth Stage</vt:lpstr>
      <vt:lpstr>Maturity Stage</vt:lpstr>
      <vt:lpstr>Decline Stage</vt:lpstr>
      <vt:lpstr>Giving new life</vt:lpstr>
      <vt:lpstr>Marketing assignment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</dc:title>
  <dc:creator>JAI</dc:creator>
  <cp:lastModifiedBy>Jaime Ruiz</cp:lastModifiedBy>
  <cp:revision>14</cp:revision>
  <dcterms:created xsi:type="dcterms:W3CDTF">2021-03-22T02:12:00Z</dcterms:created>
  <dcterms:modified xsi:type="dcterms:W3CDTF">2026-04-22T13:39:25Z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A786FF22816041CC95A0AD6436067C74_12</vt:lpwstr>
  </property>
  <property fmtid="{D5CDD505-2E9C-101B-9397-08002B2CF9AE}" pid="3" name="KSOProductBuildVer">
    <vt:lpwstr>2052-12.1.0.20305</vt:lpwstr>
  </property>
</Properties>
</file>