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7" r:id="rId4"/>
    <p:sldId id="265" r:id="rId5"/>
    <p:sldId id="266" r:id="rId6"/>
    <p:sldId id="258" r:id="rId7"/>
    <p:sldId id="264" r:id="rId8"/>
    <p:sldId id="276" r:id="rId9"/>
    <p:sldId id="268" r:id="rId10"/>
    <p:sldId id="259" r:id="rId11"/>
    <p:sldId id="270" r:id="rId12"/>
    <p:sldId id="271" r:id="rId13"/>
    <p:sldId id="272" r:id="rId14"/>
    <p:sldId id="277" r:id="rId15"/>
    <p:sldId id="274" r:id="rId16"/>
    <p:sldId id="273" r:id="rId17"/>
    <p:sldId id="279" r:id="rId18"/>
    <p:sldId id="275" r:id="rId19"/>
    <p:sldId id="278" r:id="rId20"/>
    <p:sldId id="269" r:id="rId21"/>
    <p:sldId id="26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4660"/>
  </p:normalViewPr>
  <p:slideViewPr>
    <p:cSldViewPr showGuides="1">
      <p:cViewPr varScale="1">
        <p:scale>
          <a:sx n="84" d="100"/>
          <a:sy n="84" d="100"/>
        </p:scale>
        <p:origin x="177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6A33D-EEE5-495E-BF57-E86501811270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50E48-B173-48D5-BB3F-B988A1002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50E48-B173-48D5-BB3F-B988A10029E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320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320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572000" cy="1679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7.3 Graphs </a:t>
            </a:r>
            <a:br>
              <a:rPr lang="en-US" dirty="0" smtClean="0"/>
            </a:br>
            <a:r>
              <a:rPr lang="en-US" dirty="0" smtClean="0"/>
              <a:t>7.4 Market segmentation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By region or country as they often have common characteristics which influence buying attitudes e.g. income per person or tastes and preferences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29146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Age and Gender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Different age </a:t>
            </a:r>
            <a:r>
              <a:rPr lang="en-US" sz="3600" dirty="0"/>
              <a:t>groups have vastly different wants and needs, similarly, different genders have different needs. </a:t>
            </a:r>
            <a:endParaRPr lang="en-US" sz="3600" dirty="0" smtClean="0"/>
          </a:p>
          <a:p>
            <a:r>
              <a:rPr lang="en-US" sz="3600" dirty="0" smtClean="0"/>
              <a:t>Use activity on page 86 to get some examples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72160"/>
            <a:ext cx="2133600" cy="24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Income and social Class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Income </a:t>
            </a:r>
            <a:r>
              <a:rPr lang="en-US" sz="4000" dirty="0"/>
              <a:t>and class determine the </a:t>
            </a:r>
            <a:r>
              <a:rPr lang="en-US" sz="4000" dirty="0">
                <a:solidFill>
                  <a:srgbClr val="FF0000"/>
                </a:solidFill>
              </a:rPr>
              <a:t>likelihood of spending </a:t>
            </a:r>
            <a:r>
              <a:rPr lang="en-US" sz="4000" dirty="0"/>
              <a:t>e.g. high income can buy branded perfumes while low income buy cheaper perfumes. </a:t>
            </a:r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37147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Behavioural segmentation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process of sorting and grouping customers based on their </a:t>
            </a:r>
            <a:r>
              <a:rPr lang="en-US" sz="3200" dirty="0" err="1" smtClean="0"/>
              <a:t>behaviours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altLang="zh-CN" sz="3200" dirty="0" smtClean="0"/>
              <a:t>Exercise everyday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195535" cy="40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Which of the following is an example of behavioral segmentation?</a:t>
            </a:r>
          </a:p>
          <a:p>
            <a:r>
              <a:rPr lang="en-US" sz="3600" dirty="0"/>
              <a:t>a. a health club that targets college students</a:t>
            </a:r>
          </a:p>
          <a:p>
            <a:r>
              <a:rPr lang="en-US" sz="3600" dirty="0"/>
              <a:t>b. a resort that targets families with children</a:t>
            </a:r>
          </a:p>
          <a:p>
            <a:r>
              <a:rPr lang="en-US" sz="3600" dirty="0"/>
              <a:t>c. a florist that targets those who buy the most flowers</a:t>
            </a:r>
          </a:p>
          <a:p>
            <a:r>
              <a:rPr lang="en-US" sz="3600" dirty="0"/>
              <a:t>d. a restaurant that targets senior citizens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segments of the market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Can you think of any other </a:t>
            </a:r>
            <a:r>
              <a:rPr lang="en-US" sz="3200" dirty="0" smtClean="0"/>
              <a:t>potential segmentations? </a:t>
            </a:r>
            <a:endParaRPr lang="en-US" sz="3200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McDonalds segmentation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Watch </a:t>
            </a:r>
            <a:r>
              <a:rPr lang="en-US" sz="3600" dirty="0" smtClean="0"/>
              <a:t>McDonalds </a:t>
            </a:r>
            <a:r>
              <a:rPr lang="en-US" sz="3600" dirty="0"/>
              <a:t>segmentation </a:t>
            </a:r>
            <a:r>
              <a:rPr lang="en-US" sz="3600" dirty="0" smtClean="0"/>
              <a:t>video</a:t>
            </a:r>
          </a:p>
          <a:p>
            <a:endParaRPr lang="en-US" sz="3600" dirty="0"/>
          </a:p>
          <a:p>
            <a:r>
              <a:rPr lang="en-US" sz="3600" dirty="0" smtClean="0"/>
              <a:t>How did McDonalds target their customers using market segmentation?  </a:t>
            </a:r>
            <a:endParaRPr lang="en-US" sz="3600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potential segments</a:t>
            </a: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5894"/>
            <a:ext cx="8868343" cy="35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does this help business?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By understanding which segments show profit or growth, businesses will </a:t>
            </a:r>
            <a:r>
              <a:rPr lang="en-AU" sz="4000" dirty="0" smtClean="0">
                <a:solidFill>
                  <a:srgbClr val="FF0000"/>
                </a:solidFill>
              </a:rPr>
              <a:t>target</a:t>
            </a:r>
            <a:r>
              <a:rPr lang="en-AU" sz="4000" dirty="0" smtClean="0"/>
              <a:t> those particular segments using a marketing mix (4 Ps) specifically designed to attract those customers. </a:t>
            </a:r>
            <a:endParaRPr lang="en-AU" sz="4000" dirty="0"/>
          </a:p>
          <a:p>
            <a:endParaRPr lang="en-A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Positive and negatives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/>
              <a:t>Positives: </a:t>
            </a:r>
          </a:p>
          <a:p>
            <a:pPr marL="0" indent="0">
              <a:buNone/>
            </a:pPr>
            <a:r>
              <a:rPr lang="en-AU" sz="2800" dirty="0" smtClean="0"/>
              <a:t>Market segmentation </a:t>
            </a:r>
            <a:r>
              <a:rPr lang="en-AU" sz="2800" dirty="0"/>
              <a:t>allows them to </a:t>
            </a:r>
            <a:r>
              <a:rPr lang="en-AU" sz="2800" dirty="0">
                <a:solidFill>
                  <a:srgbClr val="FF0000"/>
                </a:solidFill>
              </a:rPr>
              <a:t>meet customer needs better</a:t>
            </a:r>
            <a:r>
              <a:rPr lang="en-AU" sz="2800" dirty="0"/>
              <a:t> which can result in </a:t>
            </a:r>
            <a:r>
              <a:rPr lang="en-AU" sz="2800" dirty="0">
                <a:solidFill>
                  <a:srgbClr val="FF0000"/>
                </a:solidFill>
              </a:rPr>
              <a:t>higher brand loyalty</a:t>
            </a:r>
            <a:r>
              <a:rPr lang="en-AU" sz="2800" dirty="0"/>
              <a:t>, </a:t>
            </a:r>
            <a:r>
              <a:rPr lang="en-AU" sz="2800" dirty="0">
                <a:solidFill>
                  <a:srgbClr val="FF0000"/>
                </a:solidFill>
              </a:rPr>
              <a:t>lower price sensitivity </a:t>
            </a:r>
            <a:r>
              <a:rPr lang="en-AU" sz="2800" dirty="0"/>
              <a:t>and overall more profits. </a:t>
            </a:r>
            <a:endParaRPr lang="en-AU" sz="2800" dirty="0" smtClean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 smtClean="0"/>
              <a:t>Negatives: </a:t>
            </a:r>
          </a:p>
          <a:p>
            <a:pPr marL="0" indent="0">
              <a:buNone/>
            </a:pPr>
            <a:r>
              <a:rPr lang="en-AU" sz="2800" dirty="0" smtClean="0"/>
              <a:t>A greater range of products will often mean there are </a:t>
            </a:r>
            <a:r>
              <a:rPr lang="en-AU" sz="2800" dirty="0" smtClean="0">
                <a:solidFill>
                  <a:srgbClr val="FF0000"/>
                </a:solidFill>
              </a:rPr>
              <a:t>higher costs</a:t>
            </a:r>
            <a:r>
              <a:rPr lang="en-AU" sz="2800" dirty="0" smtClean="0"/>
              <a:t> involved. This can be through Research and development, production costs or marketing costs. 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use each graph?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Pie chart/graph shows: </a:t>
            </a:r>
          </a:p>
          <a:p>
            <a:r>
              <a:rPr lang="en-AU" dirty="0" smtClean="0"/>
              <a:t>Positive – </a:t>
            </a:r>
          </a:p>
          <a:p>
            <a:r>
              <a:rPr lang="en-AU" dirty="0" smtClean="0"/>
              <a:t>Negative –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Bar chart shows: </a:t>
            </a:r>
          </a:p>
          <a:p>
            <a:pPr marL="0" indent="0">
              <a:buNone/>
            </a:pPr>
            <a:r>
              <a:rPr lang="en-AU" dirty="0" smtClean="0"/>
              <a:t>Positive – </a:t>
            </a:r>
          </a:p>
          <a:p>
            <a:pPr marL="0" indent="0">
              <a:buNone/>
            </a:pPr>
            <a:r>
              <a:rPr lang="en-AU" dirty="0" smtClean="0"/>
              <a:t>Negative –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Line graph shows: </a:t>
            </a:r>
          </a:p>
          <a:p>
            <a:pPr marL="0" indent="0">
              <a:buNone/>
            </a:pPr>
            <a:r>
              <a:rPr lang="en-AU" dirty="0" smtClean="0"/>
              <a:t>Positive – </a:t>
            </a:r>
          </a:p>
          <a:p>
            <a:pPr marL="0" indent="0">
              <a:buNone/>
            </a:pPr>
            <a:r>
              <a:rPr lang="en-AU" dirty="0" smtClean="0"/>
              <a:t>Negative –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Complete summary question 1.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Using the product you received for your market research activity, think of all the potential segments of the market you can target. How would your marketing </a:t>
            </a:r>
            <a:r>
              <a:rPr lang="en-US" sz="3200" dirty="0"/>
              <a:t>campaign </a:t>
            </a:r>
            <a:r>
              <a:rPr lang="en-US" sz="3200" dirty="0" smtClean="0"/>
              <a:t>change for each segment and </a:t>
            </a:r>
            <a:r>
              <a:rPr lang="en-US" sz="3200" dirty="0"/>
              <a:t>why?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How would you alter your product </a:t>
            </a:r>
            <a:r>
              <a:rPr lang="en-US" sz="3200" dirty="0"/>
              <a:t>(</a:t>
            </a:r>
            <a:r>
              <a:rPr lang="en-US" altLang="zh-CN" sz="3200" dirty="0" smtClean="0"/>
              <a:t>4Ps) </a:t>
            </a:r>
            <a:r>
              <a:rPr lang="en-US" sz="3200" dirty="0" smtClean="0"/>
              <a:t>for each of these segments. </a:t>
            </a:r>
            <a:endParaRPr lang="en-US" sz="3200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Summary questions 1</a:t>
            </a:r>
          </a:p>
          <a:p>
            <a:endParaRPr lang="en-US" sz="3200" dirty="0"/>
          </a:p>
          <a:p>
            <a:r>
              <a:rPr lang="en-US" sz="3200" dirty="0" smtClean="0"/>
              <a:t>Short answer </a:t>
            </a:r>
            <a:r>
              <a:rPr lang="en-US" sz="3200" smtClean="0"/>
              <a:t>questions </a:t>
            </a:r>
            <a:r>
              <a:rPr lang="en-US" sz="3200" smtClean="0"/>
              <a:t>8+9+10 </a:t>
            </a:r>
            <a:r>
              <a:rPr lang="en-US" sz="3200" dirty="0" smtClean="0"/>
              <a:t>no need to send to me, just know some examples.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benefit of each type of graph in English</a:t>
            </a:r>
          </a:p>
          <a:p>
            <a:r>
              <a:rPr lang="en-US" dirty="0" smtClean="0"/>
              <a:t>Line graphs</a:t>
            </a:r>
          </a:p>
          <a:p>
            <a:pPr lvl="1"/>
            <a:r>
              <a:rPr lang="en-US" dirty="0" smtClean="0"/>
              <a:t>Show size and speed (comparable)</a:t>
            </a:r>
          </a:p>
          <a:p>
            <a:pPr lvl="1"/>
            <a:r>
              <a:rPr lang="en-US" dirty="0" smtClean="0"/>
              <a:t>Will see more often throughout your studies </a:t>
            </a:r>
          </a:p>
          <a:p>
            <a:pPr lvl="1"/>
            <a:endParaRPr lang="en-US" dirty="0"/>
          </a:p>
        </p:txBody>
      </p:sp>
      <p:pic>
        <p:nvPicPr>
          <p:cNvPr id="1029" name="Picture 5" descr="Line-Plot. Visualizations-what are they and what… | by Patrick Fuller | 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" y="3287023"/>
            <a:ext cx="5029200" cy="30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4114800" y="3635534"/>
            <a:ext cx="531341" cy="43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95800" y="6187646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18727" y="5961274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43000" y="3678783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72200" y="3505200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Scale</a:t>
            </a:r>
          </a:p>
          <a:p>
            <a:r>
              <a:rPr lang="en-AU" sz="2000" dirty="0" smtClean="0"/>
              <a:t>Y-Axis</a:t>
            </a:r>
          </a:p>
          <a:p>
            <a:r>
              <a:rPr lang="en-AU" sz="2000" dirty="0" smtClean="0"/>
              <a:t>X-Axis</a:t>
            </a:r>
          </a:p>
          <a:p>
            <a:r>
              <a:rPr lang="en-AU" sz="2000" dirty="0" smtClean="0"/>
              <a:t>Legend/Key</a:t>
            </a:r>
          </a:p>
          <a:p>
            <a:r>
              <a:rPr lang="en-AU" sz="2000" dirty="0" smtClean="0"/>
              <a:t>Title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market/ Target Market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49611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pie chart is  …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7638"/>
            <a:ext cx="4080510" cy="400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What is market segmentation? Similarly, what does it mean when the market is segmented?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Is it possible to satisfy all your customers with a product? </a:t>
            </a:r>
          </a:p>
          <a:p>
            <a:endParaRPr lang="en-US" sz="3200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 market segment is a potential group of customers who share similar characteristics. </a:t>
            </a:r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Marketing professionals approach each segment differently, but only after fully understanding the needs, lifestyles and personality of the target consumer. </a:t>
            </a:r>
            <a:endParaRPr lang="en-A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segments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different segments of the market can you think of?</a:t>
            </a:r>
          </a:p>
          <a:p>
            <a:endParaRPr lang="en-US" sz="3600" dirty="0"/>
          </a:p>
          <a:p>
            <a:r>
              <a:rPr lang="en-US" sz="3600" dirty="0"/>
              <a:t>Why do marketers choose to segment the market?</a:t>
            </a:r>
          </a:p>
          <a:p>
            <a:endParaRPr lang="en-US" dirty="0"/>
          </a:p>
          <a:p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</TotalTime>
  <Words>523</Words>
  <Application>Microsoft Office PowerPoint</Application>
  <PresentationFormat>全屏显示(4:3)</PresentationFormat>
  <Paragraphs>84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华文仿宋</vt:lpstr>
      <vt:lpstr>Arial</vt:lpstr>
      <vt:lpstr>Tw Cen MT</vt:lpstr>
      <vt:lpstr>Thatch</vt:lpstr>
      <vt:lpstr>7.3 Graphs  7.4 Market segmentation</vt:lpstr>
      <vt:lpstr>Why use each graph? </vt:lpstr>
      <vt:lpstr>Graphs </vt:lpstr>
      <vt:lpstr>The whole market/ Target Market</vt:lpstr>
      <vt:lpstr>This pie chart is  …</vt:lpstr>
      <vt:lpstr>Market segmentation</vt:lpstr>
      <vt:lpstr>Question and activity</vt:lpstr>
      <vt:lpstr>Definition</vt:lpstr>
      <vt:lpstr>Market segments</vt:lpstr>
      <vt:lpstr>Location segmentation</vt:lpstr>
      <vt:lpstr>Age and Gender</vt:lpstr>
      <vt:lpstr>Income and social Class</vt:lpstr>
      <vt:lpstr>Behavioural segmentation</vt:lpstr>
      <vt:lpstr>Question</vt:lpstr>
      <vt:lpstr>Other segments of the market</vt:lpstr>
      <vt:lpstr>McDonalds segmentation</vt:lpstr>
      <vt:lpstr>Other potential segments</vt:lpstr>
      <vt:lpstr>How does this help business? </vt:lpstr>
      <vt:lpstr>Positive and negatives</vt:lpstr>
      <vt:lpstr>Activity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7.3 Graphs  7.4 Market segmentation</dc:title>
  <dc:creator>JAI</dc:creator>
  <cp:lastModifiedBy>user</cp:lastModifiedBy>
  <cp:revision>39</cp:revision>
  <dcterms:created xsi:type="dcterms:W3CDTF">2021-03-14T04:46:00Z</dcterms:created>
  <dcterms:modified xsi:type="dcterms:W3CDTF">2025-03-13T00:14:09Z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E608A0933A0A47BB87BDB00B0D523C0F_12</vt:lpwstr>
  </property>
  <property fmtid="{D5CDD505-2E9C-101B-9397-08002B2CF9AE}" pid="3" name="KSOProductBuildVer">
    <vt:lpwstr>2052-12.1.0.20305</vt:lpwstr>
  </property>
</Properties>
</file>