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1"/>
  </p:sldMasterIdLst>
  <p:sldIdLst>
    <p:sldId id="256" r:id="rId2"/>
    <p:sldId id="257" r:id="rId3"/>
    <p:sldId id="258" r:id="rId4"/>
    <p:sldId id="259" r:id="rId5"/>
    <p:sldId id="260" r:id="rId6"/>
    <p:sldId id="265" r:id="rId7"/>
    <p:sldId id="264" r:id="rId8"/>
    <p:sldId id="262" r:id="rId9"/>
    <p:sldId id="261" r:id="rId10"/>
    <p:sldId id="263"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9" d="100"/>
          <a:sy n="89" d="100"/>
        </p:scale>
        <p:origin x="-1258"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8A432C8-69A7-458B-9684-2BFA64B31948}" type="datetime2">
              <a:rPr lang="en-US" smtClean="0"/>
              <a:t>Wednesday, March 4, 2026</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CC057FC-95B6-4D89-AFDA-ABA33EE921E5}" type="datetime2">
              <a:rPr lang="en-US" smtClean="0"/>
              <a:t>Wednesday, March 4, 2026</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C4549AC-EB31-477F-92A9-B1988E232878}" type="datetime2">
              <a:rPr lang="en-US" smtClean="0"/>
              <a:t>Wednesday, March 4, 2026</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96A3A3-94A6-4E5B-AF39-173ACA3E61CC}" type="datetime2">
              <a:rPr lang="en-US" smtClean="0"/>
              <a:t>Wednesday, March 4, 2026</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933D019-A32C-4EAD-B8E6-DBDA699692FD}" type="datetime2">
              <a:rPr lang="en-US" smtClean="0"/>
              <a:t>Wednesday, March 4, 2026</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CEBA98F-560C-4997-81C4-81D4D9187EAB}" type="datetime2">
              <a:rPr lang="en-US" smtClean="0"/>
              <a:t>Wednesday, March 4, 2026</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50972B2-CA5C-437D-87D0-8081271A9E4B}" type="datetime2">
              <a:rPr lang="en-US" smtClean="0"/>
              <a:t>Wednesday, March 4, 2026</a:t>
            </a:fld>
            <a:endParaRPr lang="en-US"/>
          </a:p>
        </p:txBody>
      </p:sp>
      <p:sp>
        <p:nvSpPr>
          <p:cNvPr id="8" name="Footer Placeholder 7"/>
          <p:cNvSpPr>
            <a:spLocks noGrp="1"/>
          </p:cNvSpPr>
          <p:nvPr>
            <p:ph type="ftr" sz="quarter" idx="11"/>
          </p:nvPr>
        </p:nvSpPr>
        <p:spPr/>
        <p:txBody>
          <a:bodyPr/>
          <a:lstStyle/>
          <a:p>
            <a:pPr algn="r"/>
            <a:endParaRPr lang="en-US" dirty="0"/>
          </a:p>
        </p:txBody>
      </p:sp>
      <p:sp>
        <p:nvSpPr>
          <p:cNvPr id="9" name="Slide Number Placeholder 8"/>
          <p:cNvSpPr>
            <a:spLocks noGrp="1"/>
          </p:cNvSpPr>
          <p:nvPr>
            <p:ph type="sldNum" sz="quarter" idx="12"/>
          </p:nvPr>
        </p:nvSpPr>
        <p:spPr/>
        <p:txBody>
          <a:bodyPr/>
          <a:lstStyle/>
          <a:p>
            <a:fld id="{0CFEC368-1D7A-4F81-ABF6-AE0E36BAF64C}" type="slidenum">
              <a:rPr lang="en-US" smtClean="0"/>
              <a:pPr/>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9CD4847-11EF-4466-A8AD-85CDB7B49118}" type="datetime2">
              <a:rPr lang="en-US" smtClean="0"/>
              <a:t>Wednesday, March 4, 2026</a:t>
            </a:fld>
            <a:endParaRPr lang="en-US"/>
          </a:p>
        </p:txBody>
      </p:sp>
      <p:sp>
        <p:nvSpPr>
          <p:cNvPr id="4" name="Footer Placeholder 3"/>
          <p:cNvSpPr>
            <a:spLocks noGrp="1"/>
          </p:cNvSpPr>
          <p:nvPr>
            <p:ph type="ftr" sz="quarter" idx="11"/>
          </p:nvPr>
        </p:nvSpPr>
        <p:spPr/>
        <p:txBody>
          <a:bodyPr/>
          <a:lstStyle/>
          <a:p>
            <a:pPr algn="r"/>
            <a:endParaRPr lang="en-US" dirty="0"/>
          </a:p>
        </p:txBody>
      </p:sp>
      <p:sp>
        <p:nvSpPr>
          <p:cNvPr id="5" name="Slide Number Placeholder 4"/>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68457A-3AB9-4880-8A0C-9F8524491207}" type="datetime2">
              <a:rPr lang="en-US" smtClean="0"/>
              <a:t>Wednesday, March 4, 2026</a:t>
            </a:fld>
            <a:endParaRPr lang="en-US"/>
          </a:p>
        </p:txBody>
      </p:sp>
      <p:sp>
        <p:nvSpPr>
          <p:cNvPr id="3" name="Footer Placeholder 2"/>
          <p:cNvSpPr>
            <a:spLocks noGrp="1"/>
          </p:cNvSpPr>
          <p:nvPr>
            <p:ph type="ftr" sz="quarter" idx="11"/>
          </p:nvPr>
        </p:nvSpPr>
        <p:spPr/>
        <p:txBody>
          <a:bodyPr/>
          <a:lstStyle/>
          <a:p>
            <a:pPr algn="r"/>
            <a:endParaRPr lang="en-US" dirty="0"/>
          </a:p>
        </p:txBody>
      </p:sp>
      <p:sp>
        <p:nvSpPr>
          <p:cNvPr id="4" name="Slide Number Placeholder 3"/>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FE976D3-5B7F-4300-ABED-C91F1B2AE209}" type="datetime2">
              <a:rPr lang="en-US" smtClean="0"/>
              <a:t>Wednesday, March 4, 2026</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DC1E59-17DD-41CE-97CA-624A472382D4}" type="datetime2">
              <a:rPr lang="en-US" smtClean="0"/>
              <a:t>Wednesday, March 4, 2026</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A80CB818-7379-467D-8E76-EF9D9074A26C}" type="datetime2">
              <a:rPr lang="en-US" smtClean="0"/>
              <a:t>Wednesday, March 4, 2026</a:t>
            </a:fld>
            <a:endParaRPr lang="en-US"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pPr algn="r"/>
            <a:endParaRPr lang="en-US"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0CFEC368-1D7A-4F81-ABF6-AE0E36BAF64C}"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hf sldNum="0" hdr="0" ft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AU" dirty="0" smtClean="0"/>
              <a:t>Analyse and Discuss</a:t>
            </a:r>
            <a:endParaRPr lang="en-AU" dirty="0"/>
          </a:p>
        </p:txBody>
      </p:sp>
      <p:sp>
        <p:nvSpPr>
          <p:cNvPr id="3" name="Subtitle 2"/>
          <p:cNvSpPr>
            <a:spLocks noGrp="1"/>
          </p:cNvSpPr>
          <p:nvPr>
            <p:ph type="subTitle" idx="1"/>
          </p:nvPr>
        </p:nvSpPr>
        <p:spPr/>
        <p:txBody>
          <a:bodyPr/>
          <a:lstStyle/>
          <a:p>
            <a:r>
              <a:rPr lang="en-AU" dirty="0" smtClean="0"/>
              <a:t>Exam question writing</a:t>
            </a:r>
            <a:endParaRPr lang="en-AU" dirty="0"/>
          </a:p>
        </p:txBody>
      </p:sp>
    </p:spTree>
    <p:extLst>
      <p:ext uri="{BB962C8B-B14F-4D97-AF65-F5344CB8AC3E}">
        <p14:creationId xmlns:p14="http://schemas.microsoft.com/office/powerpoint/2010/main" val="34044367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Plan</a:t>
            </a:r>
            <a:endParaRPr lang="en-AU" dirty="0"/>
          </a:p>
        </p:txBody>
      </p:sp>
      <p:sp>
        <p:nvSpPr>
          <p:cNvPr id="3" name="Content Placeholder 2"/>
          <p:cNvSpPr>
            <a:spLocks noGrp="1"/>
          </p:cNvSpPr>
          <p:nvPr>
            <p:ph idx="1"/>
          </p:nvPr>
        </p:nvSpPr>
        <p:spPr/>
        <p:txBody>
          <a:bodyPr/>
          <a:lstStyle/>
          <a:p>
            <a:pPr marL="0" indent="0">
              <a:buNone/>
            </a:pPr>
            <a:r>
              <a:rPr lang="en-US" dirty="0" smtClean="0"/>
              <a:t>Create a plan for the following exam question with relevant ideas and analysis</a:t>
            </a:r>
            <a:r>
              <a:rPr lang="en-US" dirty="0" smtClean="0"/>
              <a:t>. Pay attention to the marks given. </a:t>
            </a:r>
            <a:endParaRPr lang="en-US" dirty="0" smtClean="0"/>
          </a:p>
          <a:p>
            <a:endParaRPr lang="en-US" dirty="0"/>
          </a:p>
          <a:p>
            <a:pPr marL="0" indent="0" algn="ctr">
              <a:buNone/>
            </a:pPr>
            <a:endParaRPr lang="en-US" i="1" dirty="0" smtClean="0"/>
          </a:p>
          <a:p>
            <a:pPr marL="0" indent="0" algn="ctr">
              <a:buNone/>
            </a:pPr>
            <a:r>
              <a:rPr lang="en-US" i="1" dirty="0" smtClean="0"/>
              <a:t>“Discuss </a:t>
            </a:r>
            <a:r>
              <a:rPr lang="en-US" i="1" dirty="0"/>
              <a:t>and </a:t>
            </a:r>
            <a:r>
              <a:rPr lang="en-US" i="1" dirty="0" err="1"/>
              <a:t>analyse</a:t>
            </a:r>
            <a:r>
              <a:rPr lang="en-US" i="1" dirty="0"/>
              <a:t> the effects of government intervention in the market</a:t>
            </a:r>
            <a:r>
              <a:rPr lang="en-US" i="1" dirty="0" smtClean="0"/>
              <a:t>.” (10)</a:t>
            </a:r>
            <a:endParaRPr lang="en-AU" i="1" dirty="0"/>
          </a:p>
        </p:txBody>
      </p:sp>
    </p:spTree>
    <p:extLst>
      <p:ext uri="{BB962C8B-B14F-4D97-AF65-F5344CB8AC3E}">
        <p14:creationId xmlns:p14="http://schemas.microsoft.com/office/powerpoint/2010/main" val="5932725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Discuss</a:t>
            </a:r>
            <a:endParaRPr lang="en-AU" dirty="0"/>
          </a:p>
        </p:txBody>
      </p:sp>
      <p:sp>
        <p:nvSpPr>
          <p:cNvPr id="3" name="Content Placeholder 2"/>
          <p:cNvSpPr>
            <a:spLocks noGrp="1"/>
          </p:cNvSpPr>
          <p:nvPr>
            <p:ph idx="1"/>
          </p:nvPr>
        </p:nvSpPr>
        <p:spPr/>
        <p:txBody>
          <a:bodyPr/>
          <a:lstStyle/>
          <a:p>
            <a:r>
              <a:rPr lang="en-AU" dirty="0"/>
              <a:t>This term asks students to </a:t>
            </a:r>
            <a:r>
              <a:rPr lang="en-AU" b="1" dirty="0"/>
              <a:t>examine both sides of an issue</a:t>
            </a:r>
            <a:r>
              <a:rPr lang="en-AU" dirty="0"/>
              <a:t> or to look at a topic from different angles. </a:t>
            </a:r>
            <a:endParaRPr lang="en-AU" dirty="0" smtClean="0"/>
          </a:p>
          <a:p>
            <a:endParaRPr lang="en-AU" dirty="0" smtClean="0"/>
          </a:p>
          <a:p>
            <a:r>
              <a:rPr lang="en-AU" dirty="0" smtClean="0"/>
              <a:t>It </a:t>
            </a:r>
            <a:r>
              <a:rPr lang="en-AU" dirty="0"/>
              <a:t>is </a:t>
            </a:r>
            <a:r>
              <a:rPr lang="en-AU" b="1" dirty="0"/>
              <a:t>not</a:t>
            </a:r>
            <a:r>
              <a:rPr lang="en-AU" dirty="0"/>
              <a:t> just about stating facts, but also exploring different perspectives, providing evidence, and drawing conclusions. </a:t>
            </a:r>
            <a:endParaRPr lang="en-AU" dirty="0" smtClean="0"/>
          </a:p>
          <a:p>
            <a:endParaRPr lang="en-AU" dirty="0" smtClean="0"/>
          </a:p>
          <a:p>
            <a:r>
              <a:rPr lang="en-AU" dirty="0" smtClean="0"/>
              <a:t>For </a:t>
            </a:r>
            <a:r>
              <a:rPr lang="en-AU" dirty="0"/>
              <a:t>example, when asked to discuss subsidies, students need to mention the </a:t>
            </a:r>
            <a:r>
              <a:rPr lang="en-AU" b="1" dirty="0"/>
              <a:t>pros and cons</a:t>
            </a:r>
            <a:r>
              <a:rPr lang="en-AU" dirty="0"/>
              <a:t>, and perhaps explore different viewpoints on how they affect different stakeholders.</a:t>
            </a:r>
          </a:p>
        </p:txBody>
      </p:sp>
    </p:spTree>
    <p:extLst>
      <p:ext uri="{BB962C8B-B14F-4D97-AF65-F5344CB8AC3E}">
        <p14:creationId xmlns:p14="http://schemas.microsoft.com/office/powerpoint/2010/main" val="11863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Analyse</a:t>
            </a:r>
            <a:endParaRPr lang="en-AU" dirty="0"/>
          </a:p>
        </p:txBody>
      </p:sp>
      <p:sp>
        <p:nvSpPr>
          <p:cNvPr id="3" name="Content Placeholder 2"/>
          <p:cNvSpPr>
            <a:spLocks noGrp="1"/>
          </p:cNvSpPr>
          <p:nvPr>
            <p:ph idx="1"/>
          </p:nvPr>
        </p:nvSpPr>
        <p:spPr/>
        <p:txBody>
          <a:bodyPr>
            <a:normAutofit lnSpcReduction="10000"/>
          </a:bodyPr>
          <a:lstStyle/>
          <a:p>
            <a:r>
              <a:rPr lang="en-US" dirty="0" smtClean="0"/>
              <a:t>To </a:t>
            </a:r>
            <a:r>
              <a:rPr lang="en-US" b="1" dirty="0" err="1"/>
              <a:t>analyse</a:t>
            </a:r>
            <a:r>
              <a:rPr lang="en-US" dirty="0"/>
              <a:t> something means to look at it carefully and explain </a:t>
            </a:r>
            <a:r>
              <a:rPr lang="en-US" b="1" dirty="0"/>
              <a:t>why</a:t>
            </a:r>
            <a:r>
              <a:rPr lang="en-US" dirty="0"/>
              <a:t> it happens, </a:t>
            </a:r>
            <a:r>
              <a:rPr lang="en-US" b="1" dirty="0"/>
              <a:t>how</a:t>
            </a:r>
            <a:r>
              <a:rPr lang="en-US" dirty="0"/>
              <a:t> it works, and </a:t>
            </a:r>
            <a:r>
              <a:rPr lang="en-US" b="1" dirty="0"/>
              <a:t>what</a:t>
            </a:r>
            <a:r>
              <a:rPr lang="en-US" dirty="0"/>
              <a:t> its effects are. It's about going beyond just explaining facts—you need to think more deeply about them.</a:t>
            </a:r>
          </a:p>
          <a:p>
            <a:r>
              <a:rPr lang="en-US" dirty="0"/>
              <a:t>When you </a:t>
            </a:r>
            <a:r>
              <a:rPr lang="en-US" b="1" dirty="0" err="1"/>
              <a:t>analyse</a:t>
            </a:r>
            <a:r>
              <a:rPr lang="en-US" dirty="0"/>
              <a:t> in business studies, you want to consider </a:t>
            </a:r>
            <a:r>
              <a:rPr lang="en-US" b="1" dirty="0"/>
              <a:t>the cause and effect</a:t>
            </a:r>
            <a:r>
              <a:rPr lang="en-US" dirty="0"/>
              <a:t>—why is something happening, and what does it lead to?</a:t>
            </a:r>
          </a:p>
          <a:p>
            <a:pPr lvl="0"/>
            <a:endParaRPr lang="en-AU" dirty="0"/>
          </a:p>
          <a:p>
            <a:pPr lvl="0"/>
            <a:r>
              <a:rPr lang="en-AU" dirty="0"/>
              <a:t>For example, </a:t>
            </a:r>
            <a:r>
              <a:rPr lang="en-AU" dirty="0" smtClean="0"/>
              <a:t>“Discuss and analyse whether government intervention is beneficial for the market.” In this type of </a:t>
            </a:r>
            <a:r>
              <a:rPr lang="en-AU" dirty="0" smtClean="0"/>
              <a:t>question, </a:t>
            </a:r>
            <a:r>
              <a:rPr lang="en-AU" dirty="0" smtClean="0"/>
              <a:t>you </a:t>
            </a:r>
            <a:r>
              <a:rPr lang="en-AU" dirty="0"/>
              <a:t>would need to explain the </a:t>
            </a:r>
            <a:r>
              <a:rPr lang="en-AU" b="1" dirty="0"/>
              <a:t>mechanisms of intervention</a:t>
            </a:r>
            <a:r>
              <a:rPr lang="en-AU" dirty="0"/>
              <a:t> (such </a:t>
            </a:r>
            <a:r>
              <a:rPr lang="en-AU" dirty="0" smtClean="0"/>
              <a:t>as …) </a:t>
            </a:r>
            <a:r>
              <a:rPr lang="en-AU" dirty="0"/>
              <a:t>and evaluate their effectiveness and impact.</a:t>
            </a:r>
          </a:p>
          <a:p>
            <a:endParaRPr lang="en-AU" dirty="0"/>
          </a:p>
        </p:txBody>
      </p:sp>
    </p:spTree>
    <p:extLst>
      <p:ext uri="{BB962C8B-B14F-4D97-AF65-F5344CB8AC3E}">
        <p14:creationId xmlns:p14="http://schemas.microsoft.com/office/powerpoint/2010/main" val="26847264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Basic Structure</a:t>
            </a:r>
            <a:endParaRPr lang="en-AU" dirty="0"/>
          </a:p>
        </p:txBody>
      </p:sp>
      <p:sp>
        <p:nvSpPr>
          <p:cNvPr id="3" name="Content Placeholder 2"/>
          <p:cNvSpPr>
            <a:spLocks noGrp="1"/>
          </p:cNvSpPr>
          <p:nvPr>
            <p:ph idx="1"/>
          </p:nvPr>
        </p:nvSpPr>
        <p:spPr/>
        <p:txBody>
          <a:bodyPr>
            <a:normAutofit fontScale="92500" lnSpcReduction="20000"/>
          </a:bodyPr>
          <a:lstStyle/>
          <a:p>
            <a:pPr marL="0" indent="0">
              <a:buNone/>
            </a:pPr>
            <a:r>
              <a:rPr lang="en-AU" b="1" dirty="0" smtClean="0"/>
              <a:t>Introduction:</a:t>
            </a:r>
          </a:p>
          <a:p>
            <a:pPr marL="0" lvl="0" indent="0">
              <a:buNone/>
            </a:pPr>
            <a:r>
              <a:rPr lang="en-AU" dirty="0" smtClean="0"/>
              <a:t>Briefly </a:t>
            </a:r>
            <a:r>
              <a:rPr lang="en-AU" dirty="0"/>
              <a:t>define key terms in the question (e.g., what government intervention is, or what subsidies are).</a:t>
            </a:r>
            <a:endParaRPr lang="en-AU" sz="2000" dirty="0"/>
          </a:p>
          <a:p>
            <a:pPr marL="0" indent="0">
              <a:buNone/>
            </a:pPr>
            <a:endParaRPr lang="en-US" b="1" dirty="0" smtClean="0"/>
          </a:p>
          <a:p>
            <a:pPr marL="0" indent="0">
              <a:buNone/>
            </a:pPr>
            <a:r>
              <a:rPr lang="en-US" b="1" dirty="0" smtClean="0"/>
              <a:t>State </a:t>
            </a:r>
            <a:r>
              <a:rPr lang="en-US" b="1" dirty="0"/>
              <a:t>the purpose</a:t>
            </a:r>
            <a:r>
              <a:rPr lang="en-US" dirty="0"/>
              <a:t>: Say that you will discuss the reasons for intervention and the effects it has on businesses and consumers.</a:t>
            </a:r>
          </a:p>
          <a:p>
            <a:pPr marL="0" indent="0">
              <a:buNone/>
            </a:pPr>
            <a:endParaRPr lang="en-US" dirty="0" smtClean="0"/>
          </a:p>
          <a:p>
            <a:pPr marL="0" indent="0">
              <a:buNone/>
            </a:pPr>
            <a:r>
              <a:rPr lang="en-US" dirty="0" smtClean="0"/>
              <a:t>Example</a:t>
            </a:r>
            <a:r>
              <a:rPr lang="en-US" dirty="0"/>
              <a:t>:</a:t>
            </a:r>
            <a:br>
              <a:rPr lang="en-US" dirty="0"/>
            </a:br>
            <a:r>
              <a:rPr lang="en-US" i="1" dirty="0"/>
              <a:t>"Government intervention in the market is often necessary to ensure that markets operate fairly and efficiently. </a:t>
            </a:r>
            <a:r>
              <a:rPr lang="en-US" i="1" dirty="0" smtClean="0"/>
              <a:t>I </a:t>
            </a:r>
            <a:r>
              <a:rPr lang="en-US" i="1" dirty="0"/>
              <a:t>will discuss the main reasons for government intervention and </a:t>
            </a:r>
            <a:r>
              <a:rPr lang="en-US" i="1" dirty="0" err="1"/>
              <a:t>analyse</a:t>
            </a:r>
            <a:r>
              <a:rPr lang="en-US" i="1" dirty="0"/>
              <a:t> its positive and negative effects on businesses and consumers</a:t>
            </a:r>
            <a:r>
              <a:rPr lang="en-US" i="1" dirty="0" smtClean="0"/>
              <a:t>.“</a:t>
            </a:r>
          </a:p>
          <a:p>
            <a:pPr marL="0" indent="0">
              <a:buNone/>
            </a:pPr>
            <a:endParaRPr lang="en-US" dirty="0" smtClean="0"/>
          </a:p>
          <a:p>
            <a:pPr marL="0" indent="0">
              <a:buNone/>
            </a:pPr>
            <a:r>
              <a:rPr lang="en-US" dirty="0" smtClean="0"/>
              <a:t>The </a:t>
            </a:r>
            <a:r>
              <a:rPr lang="en-US" dirty="0"/>
              <a:t>issue of __________ is widely debated. Some people believe that __________. However, others argue that __________. </a:t>
            </a:r>
            <a:endParaRPr lang="en-US" dirty="0" smtClean="0"/>
          </a:p>
        </p:txBody>
      </p:sp>
    </p:spTree>
    <p:extLst>
      <p:ext uri="{BB962C8B-B14F-4D97-AF65-F5344CB8AC3E}">
        <p14:creationId xmlns:p14="http://schemas.microsoft.com/office/powerpoint/2010/main" val="20207820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Body</a:t>
            </a:r>
            <a:endParaRPr lang="en-AU" dirty="0"/>
          </a:p>
        </p:txBody>
      </p:sp>
      <p:sp>
        <p:nvSpPr>
          <p:cNvPr id="3" name="Content Placeholder 2"/>
          <p:cNvSpPr>
            <a:spLocks noGrp="1"/>
          </p:cNvSpPr>
          <p:nvPr>
            <p:ph idx="1"/>
          </p:nvPr>
        </p:nvSpPr>
        <p:spPr>
          <a:xfrm>
            <a:off x="457200" y="1268760"/>
            <a:ext cx="8229600" cy="5208240"/>
          </a:xfrm>
        </p:spPr>
        <p:txBody>
          <a:bodyPr>
            <a:normAutofit/>
          </a:bodyPr>
          <a:lstStyle/>
          <a:p>
            <a:pPr marL="0" indent="0">
              <a:buNone/>
            </a:pPr>
            <a:endParaRPr lang="en-AU" sz="2000" dirty="0"/>
          </a:p>
          <a:p>
            <a:pPr marL="0" lvl="0" indent="0">
              <a:buNone/>
            </a:pPr>
            <a:r>
              <a:rPr lang="en-AU" dirty="0"/>
              <a:t>Break the body into </a:t>
            </a:r>
            <a:r>
              <a:rPr lang="en-AU" b="1" dirty="0"/>
              <a:t>several paragraphs</a:t>
            </a:r>
            <a:r>
              <a:rPr lang="en-AU" dirty="0"/>
              <a:t>, each focusing on a specific aspect of the topic. For example:</a:t>
            </a:r>
            <a:endParaRPr lang="en-AU" sz="2000" dirty="0"/>
          </a:p>
          <a:p>
            <a:pPr lvl="1"/>
            <a:endParaRPr lang="en-AU" b="1" dirty="0" smtClean="0"/>
          </a:p>
          <a:p>
            <a:pPr marL="274320" lvl="1" indent="0">
              <a:buNone/>
            </a:pPr>
            <a:r>
              <a:rPr lang="en-AU" b="1" dirty="0" smtClean="0"/>
              <a:t>Paragraph 1: Discussing </a:t>
            </a:r>
            <a:r>
              <a:rPr lang="en-AU" b="1" dirty="0"/>
              <a:t>Pros</a:t>
            </a:r>
            <a:r>
              <a:rPr lang="en-AU" dirty="0"/>
              <a:t>: Discuss the advantages of </a:t>
            </a:r>
            <a:r>
              <a:rPr lang="en-AU" dirty="0" smtClean="0"/>
              <a:t>government intervention</a:t>
            </a:r>
            <a:r>
              <a:rPr lang="en-AU" dirty="0" smtClean="0"/>
              <a:t> </a:t>
            </a:r>
            <a:r>
              <a:rPr lang="en-AU" dirty="0"/>
              <a:t>(</a:t>
            </a:r>
            <a:r>
              <a:rPr lang="en-AU" dirty="0" smtClean="0"/>
              <a:t>e.g. </a:t>
            </a:r>
            <a:r>
              <a:rPr lang="en-AU" dirty="0" smtClean="0"/>
              <a:t>fixing market failures or keeping market stable</a:t>
            </a:r>
            <a:r>
              <a:rPr lang="en-AU" dirty="0" smtClean="0"/>
              <a:t>). Example</a:t>
            </a:r>
            <a:endParaRPr lang="en-AU" sz="1800" dirty="0"/>
          </a:p>
          <a:p>
            <a:pPr marL="274320" lvl="1" indent="0">
              <a:buNone/>
            </a:pPr>
            <a:r>
              <a:rPr lang="en-AU" b="1" dirty="0" smtClean="0"/>
              <a:t>Paragraph 2: Discussing </a:t>
            </a:r>
            <a:r>
              <a:rPr lang="en-AU" b="1" dirty="0"/>
              <a:t>Cons</a:t>
            </a:r>
            <a:r>
              <a:rPr lang="en-AU" dirty="0"/>
              <a:t>: Discuss the disadvantages (e.g., </a:t>
            </a:r>
            <a:r>
              <a:rPr lang="en-AU" dirty="0" smtClean="0"/>
              <a:t>certain interventions harm the market). Example</a:t>
            </a:r>
            <a:endParaRPr lang="en-AU" sz="1800" dirty="0"/>
          </a:p>
          <a:p>
            <a:pPr marL="274320" lvl="1" indent="0">
              <a:buNone/>
            </a:pPr>
            <a:r>
              <a:rPr lang="en-AU" b="1" dirty="0" smtClean="0"/>
              <a:t>Paragraph 3: Analyse</a:t>
            </a:r>
            <a:r>
              <a:rPr lang="en-AU" dirty="0"/>
              <a:t> </a:t>
            </a:r>
            <a:r>
              <a:rPr lang="en-AU" dirty="0" smtClean="0"/>
              <a:t>-</a:t>
            </a:r>
            <a:r>
              <a:rPr lang="en-AU" dirty="0" smtClean="0"/>
              <a:t> </a:t>
            </a:r>
            <a:r>
              <a:rPr lang="en-AU" dirty="0"/>
              <a:t>In the analysis, focus on </a:t>
            </a:r>
            <a:r>
              <a:rPr lang="en-AU" b="1" dirty="0"/>
              <a:t>how these pros and cons affect various stakeholders</a:t>
            </a:r>
            <a:r>
              <a:rPr lang="en-AU" dirty="0"/>
              <a:t> (businesses, consumers, government, society) and the </a:t>
            </a:r>
            <a:r>
              <a:rPr lang="en-AU" b="1" dirty="0"/>
              <a:t>wider economic impact</a:t>
            </a:r>
            <a:r>
              <a:rPr lang="en-AU" dirty="0" smtClean="0"/>
              <a:t>. Is there a way to balance the pros and cons? Does it solve or create more challenges</a:t>
            </a:r>
            <a:r>
              <a:rPr lang="en-AU" dirty="0" smtClean="0"/>
              <a:t>? Explain when or why one argument may be stronger.</a:t>
            </a:r>
            <a:endParaRPr lang="en-AU" sz="1800" dirty="0"/>
          </a:p>
          <a:p>
            <a:pPr lvl="0"/>
            <a:endParaRPr lang="en-AU" dirty="0" smtClean="0"/>
          </a:p>
          <a:p>
            <a:endParaRPr lang="en-AU" dirty="0"/>
          </a:p>
          <a:p>
            <a:endParaRPr lang="en-AU" dirty="0"/>
          </a:p>
        </p:txBody>
      </p:sp>
    </p:spTree>
    <p:extLst>
      <p:ext uri="{BB962C8B-B14F-4D97-AF65-F5344CB8AC3E}">
        <p14:creationId xmlns:p14="http://schemas.microsoft.com/office/powerpoint/2010/main" val="39387633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Supporting arguments</a:t>
            </a:r>
            <a:endParaRPr lang="en-AU" dirty="0"/>
          </a:p>
        </p:txBody>
      </p:sp>
      <p:sp>
        <p:nvSpPr>
          <p:cNvPr id="3" name="Content Placeholder 2"/>
          <p:cNvSpPr>
            <a:spLocks noGrp="1"/>
          </p:cNvSpPr>
          <p:nvPr>
            <p:ph idx="1"/>
          </p:nvPr>
        </p:nvSpPr>
        <p:spPr/>
        <p:txBody>
          <a:bodyPr>
            <a:normAutofit lnSpcReduction="10000"/>
          </a:bodyPr>
          <a:lstStyle/>
          <a:p>
            <a:pPr lvl="0"/>
            <a:r>
              <a:rPr lang="en-AU" dirty="0"/>
              <a:t>Include </a:t>
            </a:r>
            <a:r>
              <a:rPr lang="en-AU" b="1" dirty="0"/>
              <a:t>evidence</a:t>
            </a:r>
            <a:r>
              <a:rPr lang="en-AU" dirty="0"/>
              <a:t> to support arguments (data, examples, case studies). </a:t>
            </a:r>
            <a:endParaRPr lang="en-AU" dirty="0" smtClean="0"/>
          </a:p>
          <a:p>
            <a:pPr lvl="0"/>
            <a:endParaRPr lang="en-AU" dirty="0"/>
          </a:p>
          <a:p>
            <a:pPr lvl="0"/>
            <a:r>
              <a:rPr lang="en-AU" dirty="0" smtClean="0"/>
              <a:t>Use </a:t>
            </a:r>
            <a:r>
              <a:rPr lang="en-AU" dirty="0"/>
              <a:t>any relevant examples they’ve encountered in class, or draw on real-world case studies (e.g., government subsidies </a:t>
            </a:r>
            <a:r>
              <a:rPr lang="en-AU" dirty="0" smtClean="0"/>
              <a:t>halt market innovation - </a:t>
            </a:r>
            <a:r>
              <a:rPr lang="en-AU" dirty="0"/>
              <a:t>Holden</a:t>
            </a:r>
            <a:r>
              <a:rPr lang="en-AU" dirty="0" smtClean="0"/>
              <a:t>). </a:t>
            </a:r>
          </a:p>
          <a:p>
            <a:pPr lvl="0"/>
            <a:endParaRPr lang="en-AU" sz="2000" dirty="0"/>
          </a:p>
          <a:p>
            <a:pPr lvl="0"/>
            <a:r>
              <a:rPr lang="en-AU" dirty="0" smtClean="0"/>
              <a:t>This strengthens your argument and analysis </a:t>
            </a:r>
          </a:p>
          <a:p>
            <a:pPr lvl="0"/>
            <a:endParaRPr lang="en-AU" sz="2000" dirty="0"/>
          </a:p>
          <a:p>
            <a:pPr lvl="0"/>
            <a:r>
              <a:rPr lang="en-US" dirty="0"/>
              <a:t>Although both arguments have merit, __________ is more convincing because __________. In situations where __________, government involvement may be necessary.</a:t>
            </a:r>
            <a:endParaRPr lang="en-AU" dirty="0"/>
          </a:p>
          <a:p>
            <a:endParaRPr lang="en-AU" dirty="0"/>
          </a:p>
        </p:txBody>
      </p:sp>
    </p:spTree>
    <p:extLst>
      <p:ext uri="{BB962C8B-B14F-4D97-AF65-F5344CB8AC3E}">
        <p14:creationId xmlns:p14="http://schemas.microsoft.com/office/powerpoint/2010/main" val="10277356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92696"/>
            <a:ext cx="8229600" cy="5784304"/>
          </a:xfrm>
        </p:spPr>
        <p:txBody>
          <a:bodyPr>
            <a:normAutofit fontScale="85000" lnSpcReduction="20000"/>
          </a:bodyPr>
          <a:lstStyle/>
          <a:p>
            <a:pPr marL="0" indent="0">
              <a:buNone/>
            </a:pPr>
            <a:r>
              <a:rPr lang="en-US" b="1" dirty="0"/>
              <a:t>Example Question:</a:t>
            </a:r>
          </a:p>
          <a:p>
            <a:r>
              <a:rPr lang="en-US" b="1" dirty="0"/>
              <a:t>"</a:t>
            </a:r>
            <a:r>
              <a:rPr lang="en-US" b="1" dirty="0" err="1"/>
              <a:t>Analyse</a:t>
            </a:r>
            <a:r>
              <a:rPr lang="en-US" b="1" dirty="0"/>
              <a:t> the effects of government intervention on businesses."</a:t>
            </a:r>
            <a:endParaRPr lang="en-US" dirty="0"/>
          </a:p>
          <a:p>
            <a:pPr marL="0" indent="0">
              <a:buNone/>
            </a:pPr>
            <a:endParaRPr lang="en-US" b="1" dirty="0" smtClean="0"/>
          </a:p>
          <a:p>
            <a:pPr marL="0" indent="0">
              <a:buNone/>
            </a:pPr>
            <a:r>
              <a:rPr lang="en-US" b="1" dirty="0" smtClean="0"/>
              <a:t>1</a:t>
            </a:r>
            <a:r>
              <a:rPr lang="en-US" b="1" dirty="0"/>
              <a:t>. Identify the Cause:</a:t>
            </a:r>
          </a:p>
          <a:p>
            <a:pPr marL="0" indent="0">
              <a:buNone/>
            </a:pPr>
            <a:r>
              <a:rPr lang="en-US" b="1" dirty="0"/>
              <a:t>What is the government doing?</a:t>
            </a:r>
            <a:endParaRPr lang="en-US" dirty="0"/>
          </a:p>
          <a:p>
            <a:r>
              <a:rPr lang="en-US" dirty="0"/>
              <a:t>Example: “The government introduces a tax on sugary drinks.”</a:t>
            </a:r>
          </a:p>
          <a:p>
            <a:pPr marL="0" indent="0">
              <a:buNone/>
            </a:pPr>
            <a:endParaRPr lang="en-US" b="1" dirty="0" smtClean="0"/>
          </a:p>
          <a:p>
            <a:pPr marL="0" indent="0">
              <a:buNone/>
            </a:pPr>
            <a:r>
              <a:rPr lang="en-US" b="1" dirty="0" smtClean="0"/>
              <a:t>2</a:t>
            </a:r>
            <a:r>
              <a:rPr lang="en-US" b="1" dirty="0"/>
              <a:t>. Explain the Effect:</a:t>
            </a:r>
          </a:p>
          <a:p>
            <a:pPr marL="0" indent="0">
              <a:buNone/>
            </a:pPr>
            <a:r>
              <a:rPr lang="en-US" b="1" dirty="0"/>
              <a:t>What happens because of this action?</a:t>
            </a:r>
            <a:endParaRPr lang="en-US" dirty="0"/>
          </a:p>
          <a:p>
            <a:r>
              <a:rPr lang="en-US" dirty="0"/>
              <a:t>Example: “The price of sugary drinks goes up, making them less affordable for consumers.”</a:t>
            </a:r>
          </a:p>
          <a:p>
            <a:pPr marL="0" indent="0">
              <a:buNone/>
            </a:pPr>
            <a:endParaRPr lang="en-US" b="1" dirty="0" smtClean="0"/>
          </a:p>
          <a:p>
            <a:pPr marL="0" indent="0">
              <a:buNone/>
            </a:pPr>
            <a:r>
              <a:rPr lang="en-US" b="1" dirty="0" smtClean="0"/>
              <a:t>3</a:t>
            </a:r>
            <a:r>
              <a:rPr lang="en-US" b="1" dirty="0"/>
              <a:t>. Evaluate the Impact (Why it matters):</a:t>
            </a:r>
          </a:p>
          <a:p>
            <a:pPr marL="0" indent="0">
              <a:buNone/>
            </a:pPr>
            <a:r>
              <a:rPr lang="en-US" b="1" dirty="0"/>
              <a:t>What are the results of this effect?</a:t>
            </a:r>
            <a:endParaRPr lang="en-US" dirty="0"/>
          </a:p>
          <a:p>
            <a:r>
              <a:rPr lang="en-US" dirty="0"/>
              <a:t>Example: “This might reduce the number of sugary drinks people buy, which is good for public health. However, it also means businesses that sell these drinks could make less money. Some might even raise prices to cover the tax, which could make them lose customers.”</a:t>
            </a:r>
          </a:p>
          <a:p>
            <a:endParaRPr lang="en-AU" dirty="0"/>
          </a:p>
        </p:txBody>
      </p:sp>
    </p:spTree>
    <p:extLst>
      <p:ext uri="{BB962C8B-B14F-4D97-AF65-F5344CB8AC3E}">
        <p14:creationId xmlns:p14="http://schemas.microsoft.com/office/powerpoint/2010/main" val="12470568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a:t>Reason 2: Protecting Consumers</a:t>
            </a:r>
            <a:endParaRPr lang="en-US" dirty="0"/>
          </a:p>
          <a:p>
            <a:r>
              <a:rPr lang="en-US" i="1" dirty="0"/>
              <a:t>Discuss</a:t>
            </a:r>
            <a:r>
              <a:rPr lang="en-US" dirty="0"/>
              <a:t>: Governments regulate businesses to ensure products are safe and that companies are honest in their advertising</a:t>
            </a:r>
            <a:r>
              <a:rPr lang="en-US" dirty="0" smtClean="0"/>
              <a:t>.</a:t>
            </a:r>
          </a:p>
          <a:p>
            <a:endParaRPr lang="en-US" dirty="0"/>
          </a:p>
          <a:p>
            <a:r>
              <a:rPr lang="en-US" i="1" dirty="0" err="1"/>
              <a:t>Analyse</a:t>
            </a:r>
            <a:r>
              <a:rPr lang="en-US" dirty="0"/>
              <a:t>: This helps prevent harmful products from being sold, protecting public health. However, too many regulations can make it expensive for businesses to comply, which may lead to higher prices for consumers.</a:t>
            </a:r>
          </a:p>
          <a:p>
            <a:endParaRPr lang="en-AU" dirty="0"/>
          </a:p>
        </p:txBody>
      </p:sp>
    </p:spTree>
    <p:extLst>
      <p:ext uri="{BB962C8B-B14F-4D97-AF65-F5344CB8AC3E}">
        <p14:creationId xmlns:p14="http://schemas.microsoft.com/office/powerpoint/2010/main" val="21999660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Conclusion</a:t>
            </a:r>
            <a:endParaRPr lang="en-AU" dirty="0"/>
          </a:p>
        </p:txBody>
      </p:sp>
      <p:sp>
        <p:nvSpPr>
          <p:cNvPr id="3" name="Content Placeholder 2"/>
          <p:cNvSpPr>
            <a:spLocks noGrp="1"/>
          </p:cNvSpPr>
          <p:nvPr>
            <p:ph idx="1"/>
          </p:nvPr>
        </p:nvSpPr>
        <p:spPr/>
        <p:txBody>
          <a:bodyPr>
            <a:normAutofit/>
          </a:bodyPr>
          <a:lstStyle/>
          <a:p>
            <a:pPr marL="0" indent="0">
              <a:buNone/>
            </a:pPr>
            <a:endParaRPr lang="en-AU" sz="2000" dirty="0"/>
          </a:p>
          <a:p>
            <a:pPr lvl="0"/>
            <a:r>
              <a:rPr lang="en-AU" b="1" dirty="0"/>
              <a:t>Summarise the main points</a:t>
            </a:r>
            <a:r>
              <a:rPr lang="en-AU" dirty="0"/>
              <a:t>: Briefly restate the key arguments from the </a:t>
            </a:r>
            <a:r>
              <a:rPr lang="en-AU" dirty="0" smtClean="0"/>
              <a:t>previou</a:t>
            </a:r>
            <a:r>
              <a:rPr lang="en-AU" dirty="0" smtClean="0"/>
              <a:t>s paragraphs.</a:t>
            </a:r>
            <a:endParaRPr lang="en-AU" sz="2000" dirty="0"/>
          </a:p>
          <a:p>
            <a:pPr lvl="0"/>
            <a:endParaRPr lang="en-AU" b="1" dirty="0" smtClean="0"/>
          </a:p>
          <a:p>
            <a:pPr lvl="0"/>
            <a:r>
              <a:rPr lang="en-AU" b="1" dirty="0" smtClean="0"/>
              <a:t>State </a:t>
            </a:r>
            <a:r>
              <a:rPr lang="en-AU" b="1" dirty="0"/>
              <a:t>a conclusion or recommendation</a:t>
            </a:r>
            <a:r>
              <a:rPr lang="en-AU" dirty="0"/>
              <a:t>: For instance, </a:t>
            </a:r>
            <a:r>
              <a:rPr lang="en-US" dirty="0" smtClean="0"/>
              <a:t>whether </a:t>
            </a:r>
            <a:r>
              <a:rPr lang="en-US" dirty="0"/>
              <a:t>government intervention is ultimately helpful or harmful to the </a:t>
            </a:r>
            <a:r>
              <a:rPr lang="en-US" dirty="0" smtClean="0"/>
              <a:t>economy/market.</a:t>
            </a:r>
            <a:endParaRPr lang="en-AU" dirty="0"/>
          </a:p>
          <a:p>
            <a:endParaRPr lang="en-US" dirty="0" smtClean="0"/>
          </a:p>
          <a:p>
            <a:r>
              <a:rPr lang="en-US" dirty="0" smtClean="0"/>
              <a:t>In </a:t>
            </a:r>
            <a:r>
              <a:rPr lang="en-US" dirty="0"/>
              <a:t>conclusion, while __________, it is clear that __________. Therefore, __________.</a:t>
            </a:r>
            <a:endParaRPr lang="en-AU" dirty="0"/>
          </a:p>
        </p:txBody>
      </p:sp>
    </p:spTree>
    <p:extLst>
      <p:ext uri="{BB962C8B-B14F-4D97-AF65-F5344CB8AC3E}">
        <p14:creationId xmlns:p14="http://schemas.microsoft.com/office/powerpoint/2010/main" val="65770980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1388</TotalTime>
  <Words>722</Words>
  <Application>Microsoft Office PowerPoint</Application>
  <PresentationFormat>On-screen Show (4:3)</PresentationFormat>
  <Paragraphs>68</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Clarity</vt:lpstr>
      <vt:lpstr>Analyse and Discuss</vt:lpstr>
      <vt:lpstr>Discuss</vt:lpstr>
      <vt:lpstr>Analyse</vt:lpstr>
      <vt:lpstr>Basic Structure</vt:lpstr>
      <vt:lpstr>Body</vt:lpstr>
      <vt:lpstr>Supporting arguments</vt:lpstr>
      <vt:lpstr>PowerPoint Presentation</vt:lpstr>
      <vt:lpstr>PowerPoint Presentation</vt:lpstr>
      <vt:lpstr>Conclusion</vt:lpstr>
      <vt:lpstr>Plan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Analyse and Discuss</dc:title>
  <dc:creator>Jaime Ruiz</dc:creator>
  <cp:lastModifiedBy>Jaime Ruiz</cp:lastModifiedBy>
  <cp:revision>14</cp:revision>
  <dcterms:created xsi:type="dcterms:W3CDTF">2024-12-04T10:04:54Z</dcterms:created>
  <dcterms:modified xsi:type="dcterms:W3CDTF">2026-03-04T13:13:07Z</dcterms:modified>
</cp:coreProperties>
</file>