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64" r:id="rId5"/>
    <p:sldId id="265" r:id="rId6"/>
    <p:sldId id="266" r:id="rId7"/>
    <p:sldId id="268" r:id="rId8"/>
    <p:sldId id="260" r:id="rId9"/>
    <p:sldId id="259" r:id="rId10"/>
    <p:sldId id="261" r:id="rId11"/>
    <p:sldId id="262" r:id="rId12"/>
    <p:sldId id="263"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B48C69F0-A70F-43B1-99DC-BAE454B7F8DC}">
          <p14:sldIdLst>
            <p14:sldId id="256"/>
            <p14:sldId id="257"/>
            <p14:sldId id="258"/>
            <p14:sldId id="264"/>
            <p14:sldId id="265"/>
            <p14:sldId id="266"/>
            <p14:sldId id="268"/>
            <p14:sldId id="260"/>
            <p14:sldId id="259"/>
            <p14:sldId id="261"/>
            <p14:sldId id="262"/>
            <p14:sldId id="263"/>
          </p14:sldIdLst>
        </p14:section>
      </p14:section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9" d="100"/>
          <a:sy n="89" d="100"/>
        </p:scale>
        <p:origin x="-1258" y="-6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pPr eaLnBrk="1" latinLnBrk="0" hangingPunct="1"/>
            <a:fld id="{7CB97365-EBCA-4027-87D5-99FC1D4DF0BB}" type="datetimeFigureOut">
              <a:rPr lang="en-US" smtClean="0"/>
              <a:pPr eaLnBrk="1" latinLnBrk="0" hangingPunct="1"/>
              <a:t>3/4/2026</a:t>
            </a:fld>
            <a:endParaRPr lang="en-US"/>
          </a:p>
        </p:txBody>
      </p:sp>
      <p:sp>
        <p:nvSpPr>
          <p:cNvPr id="17" name="Footer Placeholder 16"/>
          <p:cNvSpPr>
            <a:spLocks noGrp="1"/>
          </p:cNvSpPr>
          <p:nvPr>
            <p:ph type="ftr" sz="quarter" idx="11"/>
          </p:nvPr>
        </p:nvSpPr>
        <p:spPr/>
        <p:txBody>
          <a:bodyPr/>
          <a:lstStyle/>
          <a:p>
            <a:endParaRPr kumimoji="0" lang="en-US"/>
          </a:p>
        </p:txBody>
      </p:sp>
      <p:sp>
        <p:nvSpPr>
          <p:cNvPr id="29" name="Slide Number Placeholder 28"/>
          <p:cNvSpPr>
            <a:spLocks noGrp="1"/>
          </p:cNvSpPr>
          <p:nvPr>
            <p:ph type="sldNum" sz="quarter" idx="12"/>
          </p:nvPr>
        </p:nvSpPr>
        <p:spPr/>
        <p:txBody>
          <a:bodyPr/>
          <a:lstStyle/>
          <a:p>
            <a:fld id="{69E29E33-B620-47F9-BB04-8846C2A5AFCC}" type="slidenum">
              <a:rPr kumimoji="0" lang="en-US" smtClean="0"/>
              <a:pPr eaLnBrk="1" latinLnBrk="0" hangingPunct="1"/>
              <a:t>‹#›</a:t>
            </a:fld>
            <a:endParaRPr kumimoji="0" lang="en-US"/>
          </a:p>
        </p:txBody>
      </p:sp>
      <p:sp>
        <p:nvSpPr>
          <p:cNvPr id="9" name="Subtitl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pPr eaLnBrk="1" latinLnBrk="0" hangingPunct="1"/>
            <a:fld id="{7CB97365-EBCA-4027-87D5-99FC1D4DF0BB}" type="datetimeFigureOut">
              <a:rPr lang="en-US" smtClean="0"/>
              <a:pPr eaLnBrk="1" latinLnBrk="0" hangingPunct="1"/>
              <a:t>3/4/2026</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69E29E33-B620-47F9-BB04-8846C2A5AFCC}" type="slidenum">
              <a:rPr kumimoji="0" lang="en-US" smtClean="0"/>
              <a:pPr eaLnBrk="1" latinLnBrk="0" hangingPunct="1"/>
              <a:t>‹#›</a:t>
            </a:fld>
            <a:endParaRPr kumimoji="0"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pPr eaLnBrk="1" latinLnBrk="0" hangingPunct="1"/>
            <a:fld id="{7CB97365-EBCA-4027-87D5-99FC1D4DF0BB}" type="datetimeFigureOut">
              <a:rPr lang="en-US" smtClean="0"/>
              <a:pPr eaLnBrk="1" latinLnBrk="0" hangingPunct="1"/>
              <a:t>3/4/2026</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69E29E33-B620-47F9-BB04-8846C2A5AFCC}" type="slidenum">
              <a:rPr kumimoji="0" lang="en-US" smtClean="0"/>
              <a:pPr eaLnBrk="1" latinLnBrk="0" hangingPunct="1"/>
              <a:t>‹#›</a:t>
            </a:fld>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pPr eaLnBrk="1" latinLnBrk="0" hangingPunct="1"/>
            <a:fld id="{7CB97365-EBCA-4027-87D5-99FC1D4DF0BB}" type="datetimeFigureOut">
              <a:rPr lang="en-US" smtClean="0"/>
              <a:pPr eaLnBrk="1" latinLnBrk="0" hangingPunct="1"/>
              <a:t>3/4/2026</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69E29E33-B620-47F9-BB04-8846C2A5AFCC}" type="slidenum">
              <a:rPr kumimoji="0" lang="en-US" smtClean="0"/>
              <a:pPr eaLnBrk="1" latinLnBrk="0" hangingPunct="1"/>
              <a:t>‹#›</a:t>
            </a:fld>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pPr eaLnBrk="1" latinLnBrk="0" hangingPunct="1"/>
            <a:fld id="{7CB97365-EBCA-4027-87D5-99FC1D4DF0BB}" type="datetimeFigureOut">
              <a:rPr lang="en-US" smtClean="0"/>
              <a:pPr eaLnBrk="1" latinLnBrk="0" hangingPunct="1"/>
              <a:t>3/4/2026</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a:xfrm>
            <a:off x="7924800" y="6416675"/>
            <a:ext cx="762000" cy="365125"/>
          </a:xfrm>
        </p:spPr>
        <p:txBody>
          <a:bodyPr/>
          <a:lstStyle/>
          <a:p>
            <a:fld id="{69E29E33-B620-47F9-BB04-8846C2A5AFCC}" type="slidenum">
              <a:rPr kumimoji="0" lang="en-US" smtClean="0"/>
              <a:pPr eaLnBrk="1" latinLnBrk="0" hangingPunct="1"/>
              <a:t>‹#›</a:t>
            </a:fld>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pPr eaLnBrk="1" latinLnBrk="0" hangingPunct="1"/>
            <a:fld id="{7CB97365-EBCA-4027-87D5-99FC1D4DF0BB}" type="datetimeFigureOut">
              <a:rPr lang="en-US" smtClean="0"/>
              <a:pPr eaLnBrk="1" latinLnBrk="0" hangingPunct="1"/>
              <a:t>3/4/2026</a:t>
            </a:fld>
            <a:endParaRPr lang="en-US"/>
          </a:p>
        </p:txBody>
      </p:sp>
      <p:sp>
        <p:nvSpPr>
          <p:cNvPr id="6" name="Footer Placeholder 5"/>
          <p:cNvSpPr>
            <a:spLocks noGrp="1"/>
          </p:cNvSpPr>
          <p:nvPr>
            <p:ph type="ftr" sz="quarter" idx="11"/>
          </p:nvPr>
        </p:nvSpPr>
        <p:spPr/>
        <p:txBody>
          <a:bodyPr/>
          <a:lstStyle/>
          <a:p>
            <a:endParaRPr kumimoji="0" lang="en-US"/>
          </a:p>
        </p:txBody>
      </p:sp>
      <p:sp>
        <p:nvSpPr>
          <p:cNvPr id="7" name="Slide Number Placeholder 6"/>
          <p:cNvSpPr>
            <a:spLocks noGrp="1"/>
          </p:cNvSpPr>
          <p:nvPr>
            <p:ph type="sldNum" sz="quarter" idx="12"/>
          </p:nvPr>
        </p:nvSpPr>
        <p:spPr/>
        <p:txBody>
          <a:bodyPr/>
          <a:lstStyle/>
          <a:p>
            <a:fld id="{69E29E33-B620-47F9-BB04-8846C2A5AFCC}" type="slidenum">
              <a:rPr kumimoji="0" lang="en-US" smtClean="0"/>
              <a:pPr eaLnBrk="1" latinLnBrk="0" hangingPunct="1"/>
              <a:t>‹#›</a:t>
            </a:fld>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pPr eaLnBrk="1" latinLnBrk="0" hangingPunct="1"/>
            <a:fld id="{7CB97365-EBCA-4027-87D5-99FC1D4DF0BB}" type="datetimeFigureOut">
              <a:rPr lang="en-US" smtClean="0"/>
              <a:pPr eaLnBrk="1" latinLnBrk="0" hangingPunct="1"/>
              <a:t>3/4/2026</a:t>
            </a:fld>
            <a:endParaRPr lang="en-US"/>
          </a:p>
        </p:txBody>
      </p:sp>
      <p:sp>
        <p:nvSpPr>
          <p:cNvPr id="8" name="Footer Placeholder 7"/>
          <p:cNvSpPr>
            <a:spLocks noGrp="1"/>
          </p:cNvSpPr>
          <p:nvPr>
            <p:ph type="ftr" sz="quarter" idx="11"/>
          </p:nvPr>
        </p:nvSpPr>
        <p:spPr/>
        <p:txBody>
          <a:bodyPr/>
          <a:lstStyle/>
          <a:p>
            <a:endParaRPr kumimoji="0" lang="en-US"/>
          </a:p>
        </p:txBody>
      </p:sp>
      <p:sp>
        <p:nvSpPr>
          <p:cNvPr id="9" name="Slide Number Placeholder 8"/>
          <p:cNvSpPr>
            <a:spLocks noGrp="1"/>
          </p:cNvSpPr>
          <p:nvPr>
            <p:ph type="sldNum" sz="quarter" idx="12"/>
          </p:nvPr>
        </p:nvSpPr>
        <p:spPr/>
        <p:txBody>
          <a:bodyPr/>
          <a:lstStyle/>
          <a:p>
            <a:fld id="{69E29E33-B620-47F9-BB04-8846C2A5AFCC}" type="slidenum">
              <a:rPr kumimoji="0" lang="en-US" smtClean="0"/>
              <a:pPr eaLnBrk="1" latinLnBrk="0" hangingPunct="1"/>
              <a:t>‹#›</a:t>
            </a:fld>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pPr eaLnBrk="1" latinLnBrk="0" hangingPunct="1"/>
            <a:fld id="{7CB97365-EBCA-4027-87D5-99FC1D4DF0BB}" type="datetimeFigureOut">
              <a:rPr lang="en-US" smtClean="0"/>
              <a:pPr eaLnBrk="1" latinLnBrk="0" hangingPunct="1"/>
              <a:t>3/4/2026</a:t>
            </a:fld>
            <a:endParaRPr lang="en-US"/>
          </a:p>
        </p:txBody>
      </p:sp>
      <p:sp>
        <p:nvSpPr>
          <p:cNvPr id="4" name="Footer Placeholder 3"/>
          <p:cNvSpPr>
            <a:spLocks noGrp="1"/>
          </p:cNvSpPr>
          <p:nvPr>
            <p:ph type="ftr" sz="quarter" idx="11"/>
          </p:nvPr>
        </p:nvSpPr>
        <p:spPr/>
        <p:txBody>
          <a:bodyPr/>
          <a:lstStyle/>
          <a:p>
            <a:endParaRPr kumimoji="0" lang="en-US"/>
          </a:p>
        </p:txBody>
      </p:sp>
      <p:sp>
        <p:nvSpPr>
          <p:cNvPr id="5" name="Slide Number Placeholder 4"/>
          <p:cNvSpPr>
            <a:spLocks noGrp="1"/>
          </p:cNvSpPr>
          <p:nvPr>
            <p:ph type="sldNum" sz="quarter" idx="12"/>
          </p:nvPr>
        </p:nvSpPr>
        <p:spPr/>
        <p:txBody>
          <a:bodyPr/>
          <a:lstStyle/>
          <a:p>
            <a:fld id="{69E29E33-B620-47F9-BB04-8846C2A5AFCC}" type="slidenum">
              <a:rPr kumimoji="0" lang="en-US" smtClean="0"/>
              <a:pPr eaLnBrk="1" latinLnBrk="0" hangingPunct="1"/>
              <a:t>‹#›</a:t>
            </a:fld>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eaLnBrk="1" latinLnBrk="0" hangingPunct="1"/>
            <a:fld id="{7CB97365-EBCA-4027-87D5-99FC1D4DF0BB}" type="datetimeFigureOut">
              <a:rPr lang="en-US" smtClean="0"/>
              <a:pPr eaLnBrk="1" latinLnBrk="0" hangingPunct="1"/>
              <a:t>3/4/2026</a:t>
            </a:fld>
            <a:endParaRPr lang="en-US"/>
          </a:p>
        </p:txBody>
      </p:sp>
      <p:sp>
        <p:nvSpPr>
          <p:cNvPr id="3" name="Footer Placeholder 2"/>
          <p:cNvSpPr>
            <a:spLocks noGrp="1"/>
          </p:cNvSpPr>
          <p:nvPr>
            <p:ph type="ftr" sz="quarter" idx="11"/>
          </p:nvPr>
        </p:nvSpPr>
        <p:spPr/>
        <p:txBody>
          <a:bodyPr/>
          <a:lstStyle/>
          <a:p>
            <a:endParaRPr kumimoji="0" lang="en-US"/>
          </a:p>
        </p:txBody>
      </p:sp>
      <p:sp>
        <p:nvSpPr>
          <p:cNvPr id="4" name="Slide Number Placeholder 3"/>
          <p:cNvSpPr>
            <a:spLocks noGrp="1"/>
          </p:cNvSpPr>
          <p:nvPr>
            <p:ph type="sldNum" sz="quarter" idx="12"/>
          </p:nvPr>
        </p:nvSpPr>
        <p:spPr/>
        <p:txBody>
          <a:bodyPr/>
          <a:lstStyle/>
          <a:p>
            <a:fld id="{69E29E33-B620-47F9-BB04-8846C2A5AFCC}" type="slidenum">
              <a:rPr kumimoji="0" lang="en-US" smtClean="0"/>
              <a:pPr eaLnBrk="1" latinLnBrk="0" hangingPunct="1"/>
              <a:t>‹#›</a:t>
            </a:fld>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pPr eaLnBrk="1" latinLnBrk="0" hangingPunct="1"/>
            <a:fld id="{7CB97365-EBCA-4027-87D5-99FC1D4DF0BB}" type="datetimeFigureOut">
              <a:rPr lang="en-US" smtClean="0"/>
              <a:pPr eaLnBrk="1" latinLnBrk="0" hangingPunct="1"/>
              <a:t>3/4/2026</a:t>
            </a:fld>
            <a:endParaRPr lang="en-US"/>
          </a:p>
        </p:txBody>
      </p:sp>
      <p:sp>
        <p:nvSpPr>
          <p:cNvPr id="6" name="Footer Placeholder 5"/>
          <p:cNvSpPr>
            <a:spLocks noGrp="1"/>
          </p:cNvSpPr>
          <p:nvPr>
            <p:ph type="ftr" sz="quarter" idx="11"/>
          </p:nvPr>
        </p:nvSpPr>
        <p:spPr/>
        <p:txBody>
          <a:bodyPr/>
          <a:lstStyle/>
          <a:p>
            <a:endParaRPr kumimoji="0" lang="en-US"/>
          </a:p>
        </p:txBody>
      </p:sp>
      <p:sp>
        <p:nvSpPr>
          <p:cNvPr id="7" name="Slide Number Placeholder 6"/>
          <p:cNvSpPr>
            <a:spLocks noGrp="1"/>
          </p:cNvSpPr>
          <p:nvPr>
            <p:ph type="sldNum" sz="quarter" idx="12"/>
          </p:nvPr>
        </p:nvSpPr>
        <p:spPr/>
        <p:txBody>
          <a:bodyPr/>
          <a:lstStyle/>
          <a:p>
            <a:fld id="{69E29E33-B620-47F9-BB04-8846C2A5AFCC}" type="slidenum">
              <a:rPr kumimoji="0" lang="en-US" smtClean="0"/>
              <a:pPr eaLnBrk="1" latinLnBrk="0" hangingPunct="1"/>
              <a:t>‹#›</a:t>
            </a:fld>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pPr eaLnBrk="1" latinLnBrk="0" hangingPunct="1"/>
            <a:fld id="{7CB97365-EBCA-4027-87D5-99FC1D4DF0BB}" type="datetimeFigureOut">
              <a:rPr lang="en-US" smtClean="0"/>
              <a:pPr eaLnBrk="1" latinLnBrk="0" hangingPunct="1"/>
              <a:t>3/4/2026</a:t>
            </a:fld>
            <a:endParaRPr lang="en-US"/>
          </a:p>
        </p:txBody>
      </p:sp>
      <p:sp>
        <p:nvSpPr>
          <p:cNvPr id="6" name="Footer Placeholder 5"/>
          <p:cNvSpPr>
            <a:spLocks noGrp="1"/>
          </p:cNvSpPr>
          <p:nvPr>
            <p:ph type="ftr" sz="quarter" idx="11"/>
          </p:nvPr>
        </p:nvSpPr>
        <p:spPr/>
        <p:txBody>
          <a:bodyPr/>
          <a:lstStyle/>
          <a:p>
            <a:endParaRPr kumimoji="0" lang="en-US"/>
          </a:p>
        </p:txBody>
      </p:sp>
      <p:sp>
        <p:nvSpPr>
          <p:cNvPr id="7" name="Slide Number Placeholder 6"/>
          <p:cNvSpPr>
            <a:spLocks noGrp="1"/>
          </p:cNvSpPr>
          <p:nvPr>
            <p:ph type="sldNum" sz="quarter" idx="12"/>
          </p:nvPr>
        </p:nvSpPr>
        <p:spPr/>
        <p:txBody>
          <a:bodyPr/>
          <a:lstStyle/>
          <a:p>
            <a:fld id="{69E29E33-B620-47F9-BB04-8846C2A5AFCC}" type="slidenum">
              <a:rPr kumimoji="0" lang="en-US" smtClean="0"/>
              <a:pPr eaLnBrk="1" latinLnBrk="0" hangingPunct="1"/>
              <a:t>‹#›</a:t>
            </a:fld>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pPr eaLnBrk="1" latinLnBrk="0" hangingPunct="1"/>
            <a:fld id="{7CB97365-EBCA-4027-87D5-99FC1D4DF0BB}" type="datetimeFigureOut">
              <a:rPr lang="en-US" smtClean="0"/>
              <a:pPr eaLnBrk="1" latinLnBrk="0" hangingPunct="1"/>
              <a:t>3/4/2026</a:t>
            </a:fld>
            <a:endParaRPr lang="en-US">
              <a:solidFill>
                <a:schemeClr val="tx1">
                  <a:shade val="50000"/>
                </a:schemeClr>
              </a:solidFill>
            </a:endParaRPr>
          </a:p>
        </p:txBody>
      </p:sp>
      <p:sp>
        <p:nvSpPr>
          <p:cNvPr id="3" name="Footer Placeholder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kumimoji="0" lang="en-US">
              <a:solidFill>
                <a:schemeClr val="tx1">
                  <a:shade val="50000"/>
                </a:schemeClr>
              </a:solidFill>
            </a:endParaRPr>
          </a:p>
        </p:txBody>
      </p:sp>
      <p:sp>
        <p:nvSpPr>
          <p:cNvPr id="23" name="Slide Number Placeholder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69E29E33-B620-47F9-BB04-8846C2A5AFCC}" type="slidenum">
              <a:rPr kumimoji="0" lang="en-US" smtClean="0"/>
              <a:pPr eaLnBrk="1" latinLnBrk="0" hangingPunct="1"/>
              <a:t>‹#›</a:t>
            </a:fld>
            <a:endParaRPr kumimoji="0" lang="en-US" dirty="0">
              <a:solidFill>
                <a:schemeClr val="tx1">
                  <a:shade val="50000"/>
                </a:schemeClr>
              </a:solidFill>
            </a:endParaRPr>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AU" dirty="0" smtClean="0"/>
              <a:t>Government Intervention</a:t>
            </a:r>
            <a:endParaRPr lang="en-AU" dirty="0"/>
          </a:p>
        </p:txBody>
      </p:sp>
      <p:sp>
        <p:nvSpPr>
          <p:cNvPr id="3" name="Subtitle 2"/>
          <p:cNvSpPr>
            <a:spLocks noGrp="1"/>
          </p:cNvSpPr>
          <p:nvPr>
            <p:ph type="subTitle" idx="1"/>
          </p:nvPr>
        </p:nvSpPr>
        <p:spPr/>
        <p:txBody>
          <a:bodyPr/>
          <a:lstStyle/>
          <a:p>
            <a:r>
              <a:rPr lang="en-AU" dirty="0" smtClean="0"/>
              <a:t>Reasons why governments intervene in the market. </a:t>
            </a:r>
            <a:endParaRPr lang="en-AU" dirty="0"/>
          </a:p>
        </p:txBody>
      </p:sp>
    </p:spTree>
    <p:extLst>
      <p:ext uri="{BB962C8B-B14F-4D97-AF65-F5344CB8AC3E}">
        <p14:creationId xmlns:p14="http://schemas.microsoft.com/office/powerpoint/2010/main" val="373935596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Cons of Subsidies</a:t>
            </a:r>
            <a:endParaRPr lang="en-AU" dirty="0"/>
          </a:p>
        </p:txBody>
      </p:sp>
      <p:sp>
        <p:nvSpPr>
          <p:cNvPr id="3" name="Content Placeholder 2"/>
          <p:cNvSpPr>
            <a:spLocks noGrp="1"/>
          </p:cNvSpPr>
          <p:nvPr>
            <p:ph idx="1"/>
          </p:nvPr>
        </p:nvSpPr>
        <p:spPr/>
        <p:txBody>
          <a:bodyPr>
            <a:normAutofit fontScale="92500" lnSpcReduction="20000"/>
          </a:bodyPr>
          <a:lstStyle/>
          <a:p>
            <a:r>
              <a:rPr lang="en-US" b="1" dirty="0" smtClean="0"/>
              <a:t>Market Distortions: </a:t>
            </a:r>
            <a:r>
              <a:rPr lang="en-US" dirty="0" smtClean="0"/>
              <a:t>Subsidies </a:t>
            </a:r>
            <a:r>
              <a:rPr lang="en-US" dirty="0"/>
              <a:t>can distort market forces by artificially supporting industries that might not be competitive on a global scale. In the case of Holden, subsidies might create an environment where the company relies on government support rather than focusing on becoming economically viable and competitive.</a:t>
            </a:r>
            <a:endParaRPr lang="en-AU" b="1" dirty="0" smtClean="0"/>
          </a:p>
          <a:p>
            <a:r>
              <a:rPr lang="en-AU" b="1" dirty="0" smtClean="0"/>
              <a:t>Long-Term Dependency: </a:t>
            </a:r>
            <a:r>
              <a:rPr lang="en-US" dirty="0"/>
              <a:t>If a company becomes accustomed to receiving subsidies, it may develop a dependency on government aid. This can hinder innovation, efficiency, and competitiveness, as the company may not feel the same market pressures to improve its operations.</a:t>
            </a:r>
            <a:endParaRPr lang="en-AU" dirty="0"/>
          </a:p>
        </p:txBody>
      </p:sp>
    </p:spTree>
    <p:extLst>
      <p:ext uri="{BB962C8B-B14F-4D97-AF65-F5344CB8AC3E}">
        <p14:creationId xmlns:p14="http://schemas.microsoft.com/office/powerpoint/2010/main" val="177937760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Therefore…</a:t>
            </a:r>
            <a:endParaRPr lang="en-AU" dirty="0"/>
          </a:p>
        </p:txBody>
      </p:sp>
      <p:sp>
        <p:nvSpPr>
          <p:cNvPr id="3" name="Content Placeholder 2"/>
          <p:cNvSpPr>
            <a:spLocks noGrp="1"/>
          </p:cNvSpPr>
          <p:nvPr>
            <p:ph idx="1"/>
          </p:nvPr>
        </p:nvSpPr>
        <p:spPr/>
        <p:txBody>
          <a:bodyPr/>
          <a:lstStyle/>
          <a:p>
            <a:r>
              <a:rPr lang="en-US" dirty="0"/>
              <a:t>While government subsidies can have positive effects, it's essential to carefully design and monitor them to prevent potential negative consequences, such as market distortions, inefficiencies, or dependency on government support. Additionally, ensuring transparency and accountability in subsidy programs is crucial to their effectiveness.</a:t>
            </a:r>
          </a:p>
          <a:p>
            <a:pPr marL="137160" indent="0">
              <a:buNone/>
            </a:pPr>
            <a:r>
              <a:rPr lang="en-US" dirty="0"/>
              <a:t/>
            </a:r>
            <a:br>
              <a:rPr lang="en-US" dirty="0"/>
            </a:br>
            <a:endParaRPr lang="en-AU" dirty="0"/>
          </a:p>
        </p:txBody>
      </p:sp>
    </p:spTree>
    <p:extLst>
      <p:ext uri="{BB962C8B-B14F-4D97-AF65-F5344CB8AC3E}">
        <p14:creationId xmlns:p14="http://schemas.microsoft.com/office/powerpoint/2010/main" val="7043699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Homework</a:t>
            </a:r>
            <a:endParaRPr lang="en-AU" dirty="0"/>
          </a:p>
        </p:txBody>
      </p:sp>
      <p:sp>
        <p:nvSpPr>
          <p:cNvPr id="3" name="Content Placeholder 2"/>
          <p:cNvSpPr>
            <a:spLocks noGrp="1"/>
          </p:cNvSpPr>
          <p:nvPr>
            <p:ph idx="1"/>
          </p:nvPr>
        </p:nvSpPr>
        <p:spPr/>
        <p:txBody>
          <a:bodyPr/>
          <a:lstStyle/>
          <a:p>
            <a:r>
              <a:rPr lang="en-AU" dirty="0" smtClean="0"/>
              <a:t>Summary question 1-3</a:t>
            </a:r>
          </a:p>
          <a:p>
            <a:endParaRPr lang="en-AU" dirty="0" smtClean="0"/>
          </a:p>
          <a:p>
            <a:r>
              <a:rPr lang="en-AU" dirty="0" smtClean="0"/>
              <a:t>Short answer question 1,2,4,5,6,7 </a:t>
            </a:r>
          </a:p>
          <a:p>
            <a:endParaRPr lang="en-AU" dirty="0" smtClean="0"/>
          </a:p>
          <a:p>
            <a:endParaRPr lang="en-AU" dirty="0"/>
          </a:p>
        </p:txBody>
      </p:sp>
    </p:spTree>
    <p:extLst>
      <p:ext uri="{BB962C8B-B14F-4D97-AF65-F5344CB8AC3E}">
        <p14:creationId xmlns:p14="http://schemas.microsoft.com/office/powerpoint/2010/main" val="2667154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What is government?</a:t>
            </a:r>
            <a:endParaRPr lang="en-AU" dirty="0"/>
          </a:p>
        </p:txBody>
      </p:sp>
      <p:sp>
        <p:nvSpPr>
          <p:cNvPr id="3" name="Content Placeholder 2"/>
          <p:cNvSpPr>
            <a:spLocks noGrp="1"/>
          </p:cNvSpPr>
          <p:nvPr>
            <p:ph idx="1"/>
          </p:nvPr>
        </p:nvSpPr>
        <p:spPr/>
        <p:txBody>
          <a:bodyPr/>
          <a:lstStyle/>
          <a:p>
            <a:r>
              <a:rPr lang="en-US" dirty="0"/>
              <a:t>A government is a system or organization that has the authority to formulate and enforce laws, regulations, and policies within a specific territory. </a:t>
            </a:r>
            <a:endParaRPr lang="en-US" dirty="0" smtClean="0"/>
          </a:p>
          <a:p>
            <a:endParaRPr lang="en-US" dirty="0"/>
          </a:p>
          <a:p>
            <a:r>
              <a:rPr lang="en-US" dirty="0" smtClean="0"/>
              <a:t>It </a:t>
            </a:r>
            <a:r>
              <a:rPr lang="en-US" dirty="0"/>
              <a:t>holds the power to make decisions, maintain order, and manage public affairs for the well-being of its citizens.</a:t>
            </a:r>
            <a:endParaRPr lang="en-AU" dirty="0"/>
          </a:p>
        </p:txBody>
      </p:sp>
    </p:spTree>
    <p:extLst>
      <p:ext uri="{BB962C8B-B14F-4D97-AF65-F5344CB8AC3E}">
        <p14:creationId xmlns:p14="http://schemas.microsoft.com/office/powerpoint/2010/main" val="29852690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AU" dirty="0" smtClean="0"/>
              <a:t>Why do governments intervene in the market? </a:t>
            </a:r>
            <a:endParaRPr lang="en-AU" dirty="0"/>
          </a:p>
        </p:txBody>
      </p:sp>
      <p:sp>
        <p:nvSpPr>
          <p:cNvPr id="3" name="Content Placeholder 2"/>
          <p:cNvSpPr>
            <a:spLocks noGrp="1"/>
          </p:cNvSpPr>
          <p:nvPr>
            <p:ph idx="1"/>
          </p:nvPr>
        </p:nvSpPr>
        <p:spPr>
          <a:xfrm>
            <a:off x="467544" y="1484784"/>
            <a:ext cx="8229600" cy="4709160"/>
          </a:xfrm>
        </p:spPr>
        <p:txBody>
          <a:bodyPr>
            <a:normAutofit/>
          </a:bodyPr>
          <a:lstStyle/>
          <a:p>
            <a:r>
              <a:rPr lang="en-AU" dirty="0" smtClean="0"/>
              <a:t>To protect individuals and groups from….</a:t>
            </a:r>
          </a:p>
          <a:p>
            <a:endParaRPr lang="en-AU" dirty="0"/>
          </a:p>
          <a:p>
            <a:r>
              <a:rPr lang="en-AU" dirty="0" smtClean="0"/>
              <a:t>To provide essential industries and services such as… </a:t>
            </a:r>
          </a:p>
          <a:p>
            <a:endParaRPr lang="en-AU" dirty="0"/>
          </a:p>
          <a:p>
            <a:r>
              <a:rPr lang="en-AU" dirty="0" smtClean="0"/>
              <a:t>To help the economy to run smoothly… how? Lets think of some examples - </a:t>
            </a:r>
          </a:p>
          <a:p>
            <a:endParaRPr lang="en-AU" dirty="0"/>
          </a:p>
          <a:p>
            <a:r>
              <a:rPr lang="en-AU" dirty="0"/>
              <a:t>T</a:t>
            </a:r>
            <a:r>
              <a:rPr lang="en-AU" dirty="0" smtClean="0"/>
              <a:t>o protect employment - Is this always good? </a:t>
            </a:r>
          </a:p>
        </p:txBody>
      </p:sp>
    </p:spTree>
    <p:extLst>
      <p:ext uri="{BB962C8B-B14F-4D97-AF65-F5344CB8AC3E}">
        <p14:creationId xmlns:p14="http://schemas.microsoft.com/office/powerpoint/2010/main" val="12671123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Price Controls</a:t>
            </a:r>
            <a:endParaRPr lang="en-AU" dirty="0"/>
          </a:p>
        </p:txBody>
      </p:sp>
      <p:sp>
        <p:nvSpPr>
          <p:cNvPr id="3" name="Content Placeholder 2"/>
          <p:cNvSpPr>
            <a:spLocks noGrp="1"/>
          </p:cNvSpPr>
          <p:nvPr>
            <p:ph idx="1"/>
          </p:nvPr>
        </p:nvSpPr>
        <p:spPr/>
        <p:txBody>
          <a:bodyPr>
            <a:normAutofit fontScale="92500" lnSpcReduction="20000"/>
          </a:bodyPr>
          <a:lstStyle/>
          <a:p>
            <a:r>
              <a:rPr lang="en-US" b="1" dirty="0"/>
              <a:t>Maximum Prices (Price Ceilings):</a:t>
            </a:r>
            <a:r>
              <a:rPr lang="en-US" dirty="0"/>
              <a:t> The government sets a maximum price that producers or retailers can charge for certain products. These typically apply to essential goods, such as food, medicine, and household items.</a:t>
            </a:r>
            <a:endParaRPr lang="en-AU" dirty="0"/>
          </a:p>
          <a:p>
            <a:endParaRPr lang="en-US" dirty="0" smtClean="0"/>
          </a:p>
          <a:p>
            <a:r>
              <a:rPr lang="en-US" dirty="0" smtClean="0"/>
              <a:t>The </a:t>
            </a:r>
            <a:r>
              <a:rPr lang="en-US" dirty="0"/>
              <a:t>government set </a:t>
            </a:r>
            <a:r>
              <a:rPr lang="en-US" dirty="0">
                <a:solidFill>
                  <a:srgbClr val="FF0000"/>
                </a:solidFill>
              </a:rPr>
              <a:t>maximum prices </a:t>
            </a:r>
            <a:r>
              <a:rPr lang="en-US" dirty="0"/>
              <a:t>on certain goods to prevent what it saw as price gouging by businesses and traders</a:t>
            </a:r>
            <a:r>
              <a:rPr lang="en-US" dirty="0" smtClean="0"/>
              <a:t>.</a:t>
            </a:r>
          </a:p>
          <a:p>
            <a:endParaRPr lang="en-US" dirty="0"/>
          </a:p>
          <a:p>
            <a:r>
              <a:rPr lang="en-US" dirty="0"/>
              <a:t>The government often frames these measures as efforts to </a:t>
            </a:r>
            <a:r>
              <a:rPr lang="en-US" dirty="0">
                <a:solidFill>
                  <a:srgbClr val="FF0000"/>
                </a:solidFill>
              </a:rPr>
              <a:t>protect the poor </a:t>
            </a:r>
            <a:r>
              <a:rPr lang="en-US" dirty="0"/>
              <a:t>and ensure economic fairness.</a:t>
            </a:r>
            <a:endParaRPr lang="en-US" dirty="0" smtClean="0"/>
          </a:p>
          <a:p>
            <a:endParaRPr lang="en-US" dirty="0"/>
          </a:p>
        </p:txBody>
      </p:sp>
    </p:spTree>
    <p:extLst>
      <p:ext uri="{BB962C8B-B14F-4D97-AF65-F5344CB8AC3E}">
        <p14:creationId xmlns:p14="http://schemas.microsoft.com/office/powerpoint/2010/main" val="37596036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Impact</a:t>
            </a:r>
            <a:endParaRPr lang="en-AU" dirty="0"/>
          </a:p>
        </p:txBody>
      </p:sp>
      <p:sp>
        <p:nvSpPr>
          <p:cNvPr id="3" name="Content Placeholder 2"/>
          <p:cNvSpPr>
            <a:spLocks noGrp="1"/>
          </p:cNvSpPr>
          <p:nvPr>
            <p:ph idx="1"/>
          </p:nvPr>
        </p:nvSpPr>
        <p:spPr/>
        <p:txBody>
          <a:bodyPr>
            <a:normAutofit/>
          </a:bodyPr>
          <a:lstStyle/>
          <a:p>
            <a:r>
              <a:rPr lang="en-US" b="1" dirty="0"/>
              <a:t>Shortages:</a:t>
            </a:r>
            <a:r>
              <a:rPr lang="en-US" dirty="0"/>
              <a:t> One of the most significant consequences of price controls in Venezuela has been widespread </a:t>
            </a:r>
            <a:r>
              <a:rPr lang="en-US" dirty="0">
                <a:solidFill>
                  <a:srgbClr val="FF0000"/>
                </a:solidFill>
              </a:rPr>
              <a:t>shortages of goods</a:t>
            </a:r>
            <a:r>
              <a:rPr lang="en-US" dirty="0"/>
              <a:t>. Because businesses are not able to charge higher prices, many have been unable to cover the cost of production or importation. </a:t>
            </a:r>
            <a:endParaRPr lang="en-US" dirty="0" smtClean="0"/>
          </a:p>
          <a:p>
            <a:r>
              <a:rPr lang="en-US" dirty="0" smtClean="0"/>
              <a:t>Producers </a:t>
            </a:r>
            <a:r>
              <a:rPr lang="en-US" dirty="0"/>
              <a:t>have little motivation to manufacture goods that they </a:t>
            </a:r>
            <a:r>
              <a:rPr lang="en-US" dirty="0">
                <a:solidFill>
                  <a:srgbClr val="FF0000"/>
                </a:solidFill>
              </a:rPr>
              <a:t>cannot sell at a profit</a:t>
            </a:r>
            <a:r>
              <a:rPr lang="en-US" dirty="0"/>
              <a:t>, leading to decreased production and increased </a:t>
            </a:r>
            <a:r>
              <a:rPr lang="en-US" dirty="0">
                <a:solidFill>
                  <a:srgbClr val="FF0000"/>
                </a:solidFill>
              </a:rPr>
              <a:t>scarcity</a:t>
            </a:r>
            <a:r>
              <a:rPr lang="en-US" dirty="0"/>
              <a:t>.</a:t>
            </a:r>
            <a:endParaRPr lang="en-AU" dirty="0"/>
          </a:p>
        </p:txBody>
      </p:sp>
    </p:spTree>
    <p:extLst>
      <p:ext uri="{BB962C8B-B14F-4D97-AF65-F5344CB8AC3E}">
        <p14:creationId xmlns:p14="http://schemas.microsoft.com/office/powerpoint/2010/main" val="30123834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Other impacts</a:t>
            </a:r>
            <a:endParaRPr lang="en-AU" dirty="0"/>
          </a:p>
        </p:txBody>
      </p:sp>
      <p:sp>
        <p:nvSpPr>
          <p:cNvPr id="3" name="Content Placeholder 2"/>
          <p:cNvSpPr>
            <a:spLocks noGrp="1"/>
          </p:cNvSpPr>
          <p:nvPr>
            <p:ph idx="1"/>
          </p:nvPr>
        </p:nvSpPr>
        <p:spPr/>
        <p:txBody>
          <a:bodyPr/>
          <a:lstStyle/>
          <a:p>
            <a:r>
              <a:rPr lang="en-US" dirty="0"/>
              <a:t>Despite the government’s efforts to control prices, Venezuela has experienced hyperinflation, which erodes the purchasing power of its currency. </a:t>
            </a:r>
            <a:endParaRPr lang="en-US" dirty="0" smtClean="0"/>
          </a:p>
          <a:p>
            <a:r>
              <a:rPr lang="en-US" dirty="0" smtClean="0"/>
              <a:t>Price </a:t>
            </a:r>
            <a:r>
              <a:rPr lang="en-US" dirty="0"/>
              <a:t>controls have not been sufficient to halt inflation, and they can contribute to further devaluation when businesses are unable to adjust prices to reflect the real value of the currency.</a:t>
            </a:r>
            <a:endParaRPr lang="en-AU" dirty="0"/>
          </a:p>
        </p:txBody>
      </p:sp>
    </p:spTree>
    <p:extLst>
      <p:ext uri="{BB962C8B-B14F-4D97-AF65-F5344CB8AC3E}">
        <p14:creationId xmlns:p14="http://schemas.microsoft.com/office/powerpoint/2010/main" val="14002736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AU" dirty="0" smtClean="0"/>
              <a:t>How do we overcome these issues?</a:t>
            </a:r>
            <a:endParaRPr lang="en-AU" dirty="0"/>
          </a:p>
        </p:txBody>
      </p:sp>
      <p:sp>
        <p:nvSpPr>
          <p:cNvPr id="3" name="Content Placeholder 2"/>
          <p:cNvSpPr>
            <a:spLocks noGrp="1"/>
          </p:cNvSpPr>
          <p:nvPr>
            <p:ph idx="1"/>
          </p:nvPr>
        </p:nvSpPr>
        <p:spPr/>
        <p:txBody>
          <a:bodyPr/>
          <a:lstStyle/>
          <a:p>
            <a:r>
              <a:rPr lang="en-AU" dirty="0" smtClean="0"/>
              <a:t>Analysis of pros and cons </a:t>
            </a:r>
          </a:p>
          <a:p>
            <a:endParaRPr lang="en-AU" dirty="0"/>
          </a:p>
          <a:p>
            <a:r>
              <a:rPr lang="en-AU" dirty="0" smtClean="0"/>
              <a:t>How can we overcome these issues? </a:t>
            </a:r>
            <a:endParaRPr lang="en-AU" dirty="0"/>
          </a:p>
        </p:txBody>
      </p:sp>
    </p:spTree>
    <p:extLst>
      <p:ext uri="{BB962C8B-B14F-4D97-AF65-F5344CB8AC3E}">
        <p14:creationId xmlns:p14="http://schemas.microsoft.com/office/powerpoint/2010/main" val="17626657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Government Subsidy</a:t>
            </a:r>
            <a:endParaRPr lang="en-AU" dirty="0"/>
          </a:p>
        </p:txBody>
      </p:sp>
      <p:sp>
        <p:nvSpPr>
          <p:cNvPr id="3" name="Content Placeholder 2"/>
          <p:cNvSpPr>
            <a:spLocks noGrp="1"/>
          </p:cNvSpPr>
          <p:nvPr>
            <p:ph idx="1"/>
          </p:nvPr>
        </p:nvSpPr>
        <p:spPr/>
        <p:txBody>
          <a:bodyPr>
            <a:normAutofit fontScale="92500" lnSpcReduction="10000"/>
          </a:bodyPr>
          <a:lstStyle/>
          <a:p>
            <a:r>
              <a:rPr lang="en-AU" dirty="0" smtClean="0"/>
              <a:t>Subsidies are one way governments intervene in the market. </a:t>
            </a:r>
          </a:p>
          <a:p>
            <a:endParaRPr lang="en-AU" dirty="0" smtClean="0"/>
          </a:p>
          <a:p>
            <a:r>
              <a:rPr lang="en-AU" dirty="0" smtClean="0"/>
              <a:t>What is a subsidy? </a:t>
            </a:r>
          </a:p>
          <a:p>
            <a:endParaRPr lang="en-AU" dirty="0" smtClean="0"/>
          </a:p>
          <a:p>
            <a:pPr marL="137160" indent="0">
              <a:buNone/>
            </a:pPr>
            <a:r>
              <a:rPr lang="en-AU" dirty="0" smtClean="0"/>
              <a:t>Benefits: </a:t>
            </a:r>
            <a:endParaRPr lang="en-AU" dirty="0"/>
          </a:p>
          <a:p>
            <a:r>
              <a:rPr lang="en-AU" dirty="0" smtClean="0"/>
              <a:t>Protect certain industries e.g. Holden Car manufacturer</a:t>
            </a:r>
          </a:p>
          <a:p>
            <a:r>
              <a:rPr lang="en-AU" dirty="0" smtClean="0"/>
              <a:t>Help certain industries develop e.g. farmers</a:t>
            </a:r>
          </a:p>
          <a:p>
            <a:r>
              <a:rPr lang="en-AU" dirty="0" smtClean="0"/>
              <a:t>Achieve social and environmental goals e.g. encourage green innovation</a:t>
            </a:r>
          </a:p>
          <a:p>
            <a:endParaRPr lang="en-AU" dirty="0" smtClean="0"/>
          </a:p>
          <a:p>
            <a:endParaRPr lang="en-AU" dirty="0" smtClean="0"/>
          </a:p>
          <a:p>
            <a:endParaRPr lang="en-AU" dirty="0"/>
          </a:p>
          <a:p>
            <a:endParaRPr lang="en-AU" dirty="0"/>
          </a:p>
        </p:txBody>
      </p:sp>
    </p:spTree>
    <p:extLst>
      <p:ext uri="{BB962C8B-B14F-4D97-AF65-F5344CB8AC3E}">
        <p14:creationId xmlns:p14="http://schemas.microsoft.com/office/powerpoint/2010/main" val="286376278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Holden </a:t>
            </a:r>
            <a:endParaRPr lang="en-AU" dirty="0"/>
          </a:p>
        </p:txBody>
      </p:sp>
      <p:sp>
        <p:nvSpPr>
          <p:cNvPr id="3" name="Content Placeholder 2"/>
          <p:cNvSpPr>
            <a:spLocks noGrp="1"/>
          </p:cNvSpPr>
          <p:nvPr>
            <p:ph idx="1"/>
          </p:nvPr>
        </p:nvSpPr>
        <p:spPr/>
        <p:txBody>
          <a:bodyPr/>
          <a:lstStyle/>
          <a:p>
            <a:r>
              <a:rPr lang="en-US" dirty="0"/>
              <a:t>In the case of Holden in Australia, the government provided subsidies to support the automotive industry. However, despite these subsidies, Holden eventually ceased manufacturing operations in Australia in 2017. This outcome has led to questions about the effectiveness of the subsidies and whether the funds could have been used more strategically to support industries with greater potential for sustainability and growth.</a:t>
            </a:r>
            <a:endParaRPr lang="en-AU" dirty="0"/>
          </a:p>
        </p:txBody>
      </p:sp>
    </p:spTree>
    <p:extLst>
      <p:ext uri="{BB962C8B-B14F-4D97-AF65-F5344CB8AC3E}">
        <p14:creationId xmlns:p14="http://schemas.microsoft.com/office/powerpoint/2010/main" val="202833611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3968</TotalTime>
  <Words>604</Words>
  <Application>Microsoft Office PowerPoint</Application>
  <PresentationFormat>On-screen Show (4:3)</PresentationFormat>
  <Paragraphs>53</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Apex</vt:lpstr>
      <vt:lpstr>Government Intervention</vt:lpstr>
      <vt:lpstr>What is government?</vt:lpstr>
      <vt:lpstr>Why do governments intervene in the market? </vt:lpstr>
      <vt:lpstr>Price Controls</vt:lpstr>
      <vt:lpstr>Impact</vt:lpstr>
      <vt:lpstr>Other impacts</vt:lpstr>
      <vt:lpstr>How do we overcome these issues?</vt:lpstr>
      <vt:lpstr>Government Subsidy</vt:lpstr>
      <vt:lpstr>Holden </vt:lpstr>
      <vt:lpstr>Cons of Subsidies</vt:lpstr>
      <vt:lpstr>Therefore…</vt:lpstr>
      <vt:lpstr>Homework</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Government Intervention</dc:title>
  <dc:creator>Jaime Ruiz</dc:creator>
  <cp:lastModifiedBy>Jaime Ruiz</cp:lastModifiedBy>
  <cp:revision>19</cp:revision>
  <dcterms:created xsi:type="dcterms:W3CDTF">2023-11-20T04:34:50Z</dcterms:created>
  <dcterms:modified xsi:type="dcterms:W3CDTF">2026-03-04T13:37:26Z</dcterms:modified>
</cp:coreProperties>
</file>