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2" r:id="rId3"/>
    <p:sldId id="263" r:id="rId4"/>
    <p:sldId id="257" r:id="rId5"/>
    <p:sldId id="258" r:id="rId6"/>
    <p:sldId id="264" r:id="rId7"/>
    <p:sldId id="265" r:id="rId8"/>
    <p:sldId id="259" r:id="rId9"/>
    <p:sldId id="260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89" d="100"/>
          <a:sy n="89" d="100"/>
        </p:scale>
        <p:origin x="-1258" y="5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9D21D778-B565-4D7E-94D7-64010A445B68}" type="datetimeFigureOut">
              <a:rPr lang="en-US" smtClean="0"/>
              <a:pPr eaLnBrk="1" latinLnBrk="0" hangingPunct="1"/>
              <a:t>11/18/2024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2C6B1FF6-39B9-40F5-8B67-33C6354A3D4F}" type="slidenum">
              <a:rPr kumimoji="0" lang="en-US" smtClean="0"/>
              <a:pPr eaLnBrk="1" latinLnBrk="0" hangingPunct="1"/>
              <a:t>‹#›</a:t>
            </a:fld>
            <a:endParaRPr kumimoji="0" lang="en-US" dirty="0">
              <a:solidFill>
                <a:schemeClr val="accent3">
                  <a:shade val="75000"/>
                </a:schemeClr>
              </a:solidFill>
            </a:endParaRPr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9D21D778-B565-4D7E-94D7-64010A445B68}" type="datetimeFigureOut">
              <a:rPr lang="en-US" smtClean="0"/>
              <a:pPr eaLnBrk="1" latinLnBrk="0" hangingPunct="1"/>
              <a:t>11/18/2024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6B1FF6-39B9-40F5-8B67-33C6354A3D4F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2C6B1FF6-39B9-40F5-8B67-33C6354A3D4F}" type="slidenum">
              <a:rPr kumimoji="0" lang="en-US" smtClean="0"/>
              <a:pPr eaLnBrk="1" latinLnBrk="0" hangingPunct="1"/>
              <a:t>‹#›</a:t>
            </a:fld>
            <a:endParaRPr kumimoji="0"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9D21D778-B565-4D7E-94D7-64010A445B68}" type="datetimeFigureOut">
              <a:rPr lang="en-US" smtClean="0"/>
              <a:pPr eaLnBrk="1" latinLnBrk="0" hangingPunct="1"/>
              <a:t>11/18/2024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9D21D778-B565-4D7E-94D7-64010A445B68}" type="datetimeFigureOut">
              <a:rPr lang="en-US" smtClean="0"/>
              <a:pPr eaLnBrk="1" latinLnBrk="0" hangingPunct="1"/>
              <a:t>11/18/2024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2C6B1FF6-39B9-40F5-8B67-33C6354A3D4F}" type="slidenum">
              <a:rPr kumimoji="0" lang="en-US" smtClean="0"/>
              <a:pPr eaLnBrk="1" latinLnBrk="0" hangingPunct="1"/>
              <a:t>‹#›</a:t>
            </a:fld>
            <a:endParaRPr kumimoji="0"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9D21D778-B565-4D7E-94D7-64010A445B68}" type="datetimeFigureOut">
              <a:rPr lang="en-US" smtClean="0"/>
              <a:pPr eaLnBrk="1" latinLnBrk="0" hangingPunct="1"/>
              <a:t>11/18/2024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2C6B1FF6-39B9-40F5-8B67-33C6354A3D4F}" type="slidenum">
              <a:rPr kumimoji="0" lang="en-US" smtClean="0"/>
              <a:pPr eaLnBrk="1" latinLnBrk="0" hangingPunct="1"/>
              <a:t>‹#›</a:t>
            </a:fld>
            <a:endParaRPr kumimoji="0" lang="en-US" dirty="0">
              <a:solidFill>
                <a:schemeClr val="accent3">
                  <a:shade val="75000"/>
                </a:schemeClr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pPr eaLnBrk="1" latinLnBrk="0" hangingPunct="1"/>
            <a:fld id="{9D21D778-B565-4D7E-94D7-64010A445B68}" type="datetimeFigureOut">
              <a:rPr lang="en-US" smtClean="0"/>
              <a:pPr eaLnBrk="1" latinLnBrk="0" hangingPunct="1"/>
              <a:t>11/18/2024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6B1FF6-39B9-40F5-8B67-33C6354A3D4F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9D21D778-B565-4D7E-94D7-64010A445B68}" type="datetimeFigureOut">
              <a:rPr lang="en-US" smtClean="0"/>
              <a:pPr eaLnBrk="1" latinLnBrk="0" hangingPunct="1"/>
              <a:t>11/18/2024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pPr algn="ctr" eaLnBrk="1" latinLnBrk="0" hangingPunct="1"/>
            <a:fld id="{2C6B1FF6-39B9-40F5-8B67-33C6354A3D4F}" type="slidenum">
              <a:rPr kumimoji="0" lang="en-US" smtClean="0"/>
              <a:pPr algn="ctr" eaLnBrk="1" latinLnBrk="0" hangingPunct="1"/>
              <a:t>‹#›</a:t>
            </a:fld>
            <a:endParaRPr kumimoji="0" lang="en-US" dirty="0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9D21D778-B565-4D7E-94D7-64010A445B68}" type="datetimeFigureOut">
              <a:rPr lang="en-US" smtClean="0"/>
              <a:pPr eaLnBrk="1" latinLnBrk="0" hangingPunct="1"/>
              <a:t>11/18/2024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2C6B1FF6-39B9-40F5-8B67-33C6354A3D4F}" type="slidenum">
              <a:rPr kumimoji="0" lang="en-US" smtClean="0"/>
              <a:pPr eaLnBrk="1" latinLnBrk="0" hangingPunct="1"/>
              <a:t>‹#›</a:t>
            </a:fld>
            <a:endParaRPr kumimoji="0"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9D21D778-B565-4D7E-94D7-64010A445B68}" type="datetimeFigureOut">
              <a:rPr lang="en-US" smtClean="0"/>
              <a:pPr eaLnBrk="1" latinLnBrk="0" hangingPunct="1"/>
              <a:t>11/18/2024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2C6B1FF6-39B9-40F5-8B67-33C6354A3D4F}" type="slidenum">
              <a:rPr kumimoji="0" lang="en-US" smtClean="0"/>
              <a:pPr eaLnBrk="1" latinLnBrk="0" hangingPunct="1"/>
              <a:t>‹#›</a:t>
            </a:fld>
            <a:endParaRPr kumimoji="0" lang="en-US" dirty="0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2C6B1FF6-39B9-40F5-8B67-33C6354A3D4F}" type="slidenum">
              <a:rPr kumimoji="0" lang="en-US" smtClean="0"/>
              <a:pPr eaLnBrk="1" latinLnBrk="0" hangingPunct="1"/>
              <a:t>‹#›</a:t>
            </a:fld>
            <a:endParaRPr kumimoji="0" lang="en-US" dirty="0">
              <a:solidFill>
                <a:schemeClr val="accent3">
                  <a:shade val="75000"/>
                </a:schemeClr>
              </a:solidFill>
            </a:endParaRPr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9D21D778-B565-4D7E-94D7-64010A445B68}" type="datetimeFigureOut">
              <a:rPr lang="en-US" smtClean="0"/>
              <a:pPr eaLnBrk="1" latinLnBrk="0" hangingPunct="1"/>
              <a:t>11/18/2024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2C6B1FF6-39B9-40F5-8B67-33C6354A3D4F}" type="slidenum">
              <a:rPr kumimoji="0" lang="en-US" smtClean="0"/>
              <a:pPr eaLnBrk="1" latinLnBrk="0" hangingPunct="1"/>
              <a:t>‹#›</a:t>
            </a:fld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pPr eaLnBrk="1" latinLnBrk="0" hangingPunct="1"/>
            <a:fld id="{9D21D778-B565-4D7E-94D7-64010A445B68}" type="datetimeFigureOut">
              <a:rPr lang="en-US" smtClean="0"/>
              <a:pPr eaLnBrk="1" latinLnBrk="0" hangingPunct="1"/>
              <a:t>11/18/2024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pPr algn="r" eaLnBrk="1" latinLnBrk="0" hangingPunct="1"/>
            <a:fld id="{9D21D778-B565-4D7E-94D7-64010A445B68}" type="datetimeFigureOut">
              <a:rPr lang="en-US" smtClean="0"/>
              <a:pPr algn="r" eaLnBrk="1" latinLnBrk="0" hangingPunct="1"/>
              <a:t>11/18/2024</a:t>
            </a:fld>
            <a:endParaRPr lang="en-US" sz="1400" dirty="0">
              <a:solidFill>
                <a:srgbClr val="FFFFFF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pPr algn="l" eaLnBrk="1" latinLnBrk="0" hangingPunct="1"/>
            <a:endParaRPr kumimoji="0" lang="en-US" dirty="0">
              <a:solidFill>
                <a:srgbClr val="FFFFFF"/>
              </a:solidFill>
            </a:endParaRP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pPr algn="ctr" eaLnBrk="1" latinLnBrk="0" hangingPunct="1"/>
            <a:fld id="{2C6B1FF6-39B9-40F5-8B67-33C6354A3D4F}" type="slidenum">
              <a:rPr kumimoji="0" lang="en-US" smtClean="0"/>
              <a:pPr algn="ctr" eaLnBrk="1" latinLnBrk="0" hangingPunct="1"/>
              <a:t>‹#›</a:t>
            </a:fld>
            <a:endParaRPr kumimoji="0" lang="en-US" sz="1600" dirty="0">
              <a:solidFill>
                <a:schemeClr val="accent3">
                  <a:shade val="75000"/>
                </a:schemeClr>
              </a:solidFill>
            </a:endParaRPr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Tariffs and Quotas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4.4 Exchange Rates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912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Reasons for tax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We have already learned several reasons why governments use import tax (tariffs).</a:t>
            </a:r>
          </a:p>
          <a:p>
            <a:endParaRPr lang="en-US" dirty="0" smtClean="0"/>
          </a:p>
          <a:p>
            <a:r>
              <a:rPr lang="en-US" dirty="0" smtClean="0"/>
              <a:t>What are they?</a:t>
            </a:r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42834388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Read 4.4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What is a tariff?</a:t>
            </a:r>
          </a:p>
          <a:p>
            <a:r>
              <a:rPr lang="en-US" dirty="0"/>
              <a:t>What is a quota? Are there different types of quotas</a:t>
            </a:r>
            <a:r>
              <a:rPr lang="en-US" dirty="0" smtClean="0"/>
              <a:t>?</a:t>
            </a:r>
          </a:p>
          <a:p>
            <a:r>
              <a:rPr lang="en-US" dirty="0" smtClean="0"/>
              <a:t>Why do governments impose these restrictions on trade?</a:t>
            </a:r>
            <a:endParaRPr lang="en-US" dirty="0"/>
          </a:p>
          <a:p>
            <a:r>
              <a:rPr lang="en-US" dirty="0" smtClean="0"/>
              <a:t>What does Exchange rate mean?  </a:t>
            </a:r>
            <a:endParaRPr lang="en-US" dirty="0"/>
          </a:p>
          <a:p>
            <a:r>
              <a:rPr lang="en-US" dirty="0" smtClean="0"/>
              <a:t>How is the exchange rate determined?</a:t>
            </a:r>
          </a:p>
          <a:p>
            <a:r>
              <a:rPr lang="en-US" dirty="0" smtClean="0"/>
              <a:t>When </a:t>
            </a:r>
            <a:r>
              <a:rPr lang="en-US" dirty="0"/>
              <a:t>your currency value is high, who benefits? When it is low, who benefits</a:t>
            </a:r>
            <a:r>
              <a:rPr lang="en-US" dirty="0" smtClean="0"/>
              <a:t>?</a:t>
            </a:r>
            <a:endParaRPr lang="en-US" dirty="0"/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0936082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do governments restrict trade?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Two methods</a:t>
            </a:r>
          </a:p>
          <a:p>
            <a:r>
              <a:rPr lang="en-US" dirty="0" smtClean="0"/>
              <a:t>A tariff is a tax levied by the government on imported goods. 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 smtClean="0"/>
              <a:t>A quota is a </a:t>
            </a:r>
            <a:r>
              <a:rPr lang="en-US" b="1" dirty="0" smtClean="0">
                <a:solidFill>
                  <a:srgbClr val="FF0000"/>
                </a:solidFill>
              </a:rPr>
              <a:t>limitation</a:t>
            </a:r>
            <a:r>
              <a:rPr lang="en-US" dirty="0" smtClean="0"/>
              <a:t> on the number of goods that can be imported. Can be different types of quotas such as an </a:t>
            </a:r>
            <a:r>
              <a:rPr lang="en-US" dirty="0" smtClean="0">
                <a:solidFill>
                  <a:srgbClr val="FF0000"/>
                </a:solidFill>
              </a:rPr>
              <a:t>absolute quota </a:t>
            </a:r>
            <a:r>
              <a:rPr lang="en-US" dirty="0" smtClean="0"/>
              <a:t>or </a:t>
            </a:r>
            <a:r>
              <a:rPr lang="en-US" dirty="0" smtClean="0">
                <a:solidFill>
                  <a:srgbClr val="FF0000"/>
                </a:solidFill>
              </a:rPr>
              <a:t>tariff-rate quota</a:t>
            </a:r>
            <a:r>
              <a:rPr lang="en-US" dirty="0" smtClean="0"/>
              <a:t>. 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 smtClean="0"/>
              <a:t>Complete case study “The ethanol tariff”</a:t>
            </a:r>
          </a:p>
        </p:txBody>
      </p:sp>
    </p:spTree>
    <p:extLst>
      <p:ext uri="{BB962C8B-B14F-4D97-AF65-F5344CB8AC3E}">
        <p14:creationId xmlns:p14="http://schemas.microsoft.com/office/powerpoint/2010/main" val="32553803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Exchange rate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The rate at which two currencies will exchange for each other at a particular moment in time. </a:t>
            </a:r>
          </a:p>
          <a:p>
            <a:endParaRPr lang="en-US" dirty="0"/>
          </a:p>
          <a:p>
            <a:r>
              <a:rPr lang="en-US" dirty="0" smtClean="0"/>
              <a:t>Determined by foreign exchange markets (FOREX)</a:t>
            </a:r>
          </a:p>
          <a:p>
            <a:endParaRPr lang="en-US" dirty="0"/>
          </a:p>
          <a:p>
            <a:r>
              <a:rPr lang="en-US" dirty="0" smtClean="0"/>
              <a:t>What happens when a currency increases in value?</a:t>
            </a:r>
          </a:p>
          <a:p>
            <a:pPr marL="274320" lvl="1" indent="0">
              <a:buNone/>
            </a:pPr>
            <a:r>
              <a:rPr lang="en-US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Lets use AUD and RMB as examples</a:t>
            </a:r>
          </a:p>
          <a:p>
            <a:pPr marL="274320" lvl="1" indent="0">
              <a:buNone/>
            </a:pPr>
            <a:endParaRPr lang="en-US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274320" lvl="1" indent="0">
              <a:buNone/>
            </a:pPr>
            <a:r>
              <a:rPr lang="en-US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1 AUD=4.8 RMB 10:48 10:45 or 10:50</a:t>
            </a:r>
            <a:br>
              <a:rPr lang="en-US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endParaRPr lang="en-US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274320" lvl="1" indent="0">
              <a:buNone/>
            </a:pPr>
            <a:r>
              <a:rPr lang="en-US" dirty="0" smtClean="0">
                <a:solidFill>
                  <a:schemeClr val="tx1"/>
                </a:solidFill>
              </a:rPr>
              <a:t>If RMB increased in value, how would the </a:t>
            </a:r>
            <a:r>
              <a:rPr lang="en-US" dirty="0" smtClean="0">
                <a:solidFill>
                  <a:srgbClr val="FF0000"/>
                </a:solidFill>
              </a:rPr>
              <a:t>ratio</a:t>
            </a:r>
            <a:r>
              <a:rPr lang="en-US" dirty="0" smtClean="0">
                <a:solidFill>
                  <a:schemeClr val="tx1"/>
                </a:solidFill>
              </a:rPr>
              <a:t> change?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208283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Why did China keep their currency low? 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AU" dirty="0" smtClean="0"/>
              <a:t>Think about why China in particular kept their currency artificially low for a long period of time? </a:t>
            </a:r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4105202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Reasons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AU" dirty="0" smtClean="0"/>
              <a:t>1. Boosting Exports</a:t>
            </a:r>
          </a:p>
          <a:p>
            <a:pPr marL="0" indent="0">
              <a:buNone/>
            </a:pPr>
            <a:r>
              <a:rPr lang="en-AU" dirty="0" smtClean="0"/>
              <a:t>-</a:t>
            </a:r>
            <a:r>
              <a:rPr lang="en-US" dirty="0"/>
              <a:t>By keeping the </a:t>
            </a:r>
            <a:r>
              <a:rPr lang="en-US" b="1" dirty="0"/>
              <a:t>RMB artificially low</a:t>
            </a:r>
            <a:r>
              <a:rPr lang="en-US" dirty="0"/>
              <a:t>, Chinese products were more affordable for foreign buyers, driving </a:t>
            </a:r>
            <a:r>
              <a:rPr lang="en-US" b="1" dirty="0"/>
              <a:t>high export growth</a:t>
            </a:r>
            <a:endParaRPr lang="en-AU" dirty="0" smtClean="0"/>
          </a:p>
          <a:p>
            <a:pPr marL="0" indent="0">
              <a:buNone/>
            </a:pPr>
            <a:endParaRPr lang="en-AU" dirty="0"/>
          </a:p>
          <a:p>
            <a:pPr marL="0" indent="0">
              <a:buNone/>
            </a:pPr>
            <a:r>
              <a:rPr lang="en-AU" dirty="0" smtClean="0"/>
              <a:t>2. </a:t>
            </a:r>
            <a:r>
              <a:rPr lang="en-US" dirty="0"/>
              <a:t>Economic Growth 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-</a:t>
            </a:r>
            <a:r>
              <a:rPr lang="en-US" dirty="0"/>
              <a:t>By maintaining a competitive exchange rate, China could ensure strong demand for its products abroad, contributing to its </a:t>
            </a:r>
            <a:r>
              <a:rPr lang="en-US" b="1" dirty="0"/>
              <a:t>large trade surpluses</a:t>
            </a:r>
            <a:r>
              <a:rPr lang="en-US" dirty="0"/>
              <a:t>.</a:t>
            </a:r>
            <a:endParaRPr lang="en-US" dirty="0" smtClean="0"/>
          </a:p>
          <a:p>
            <a:endParaRPr lang="en-US" dirty="0"/>
          </a:p>
          <a:p>
            <a:pPr marL="0" indent="0">
              <a:buNone/>
            </a:pPr>
            <a:r>
              <a:rPr lang="en-US" dirty="0" smtClean="0"/>
              <a:t>3. </a:t>
            </a:r>
            <a:r>
              <a:rPr lang="en-AU" dirty="0"/>
              <a:t>Attracting Foreign </a:t>
            </a:r>
            <a:r>
              <a:rPr lang="en-AU" dirty="0" smtClean="0"/>
              <a:t>Investment</a:t>
            </a:r>
          </a:p>
          <a:p>
            <a:pPr marL="0" indent="0">
              <a:buNone/>
            </a:pPr>
            <a:r>
              <a:rPr lang="en-AU" dirty="0" smtClean="0"/>
              <a:t>- </a:t>
            </a:r>
            <a:r>
              <a:rPr lang="en-US" dirty="0"/>
              <a:t>A weaker RMB made China an attractive destination for </a:t>
            </a:r>
            <a:r>
              <a:rPr lang="en-US" b="1" dirty="0"/>
              <a:t>foreign direct investment (FDI)</a:t>
            </a:r>
            <a:r>
              <a:rPr lang="en-US" dirty="0"/>
              <a:t>, especially in manufacturing. </a:t>
            </a:r>
            <a:endParaRPr lang="en-AU" dirty="0" smtClean="0"/>
          </a:p>
          <a:p>
            <a:endParaRPr lang="en-AU" dirty="0"/>
          </a:p>
          <a:p>
            <a:pPr marL="0" indent="0">
              <a:buNone/>
            </a:pPr>
            <a:r>
              <a:rPr lang="en-AU" dirty="0" smtClean="0"/>
              <a:t>4. </a:t>
            </a:r>
            <a:r>
              <a:rPr lang="en-US" dirty="0"/>
              <a:t>Keeping the RMB low supported Chinese </a:t>
            </a:r>
            <a:r>
              <a:rPr lang="en-US" b="1" dirty="0"/>
              <a:t>manufacturing</a:t>
            </a:r>
            <a:r>
              <a:rPr lang="en-US" dirty="0"/>
              <a:t> and </a:t>
            </a:r>
            <a:r>
              <a:rPr lang="en-US" b="1" dirty="0"/>
              <a:t>industrial sectors</a:t>
            </a:r>
            <a:r>
              <a:rPr lang="en-US" dirty="0"/>
              <a:t>, where China has a large comparative advantage in labor-intensive industries</a:t>
            </a:r>
            <a:r>
              <a:rPr lang="en-US" dirty="0" smtClean="0"/>
              <a:t>. </a:t>
            </a:r>
            <a:endParaRPr lang="en-AU" dirty="0"/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9637507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are the effects?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endParaRPr lang="en-US" dirty="0" smtClean="0"/>
          </a:p>
          <a:p>
            <a:r>
              <a:rPr lang="en-US" dirty="0" smtClean="0"/>
              <a:t>When your countries currency value is high, who benefits and who loses out? </a:t>
            </a:r>
          </a:p>
          <a:p>
            <a:r>
              <a:rPr lang="en-US" dirty="0" smtClean="0"/>
              <a:t>Local people –</a:t>
            </a:r>
          </a:p>
          <a:p>
            <a:r>
              <a:rPr lang="en-US" dirty="0" smtClean="0"/>
              <a:t>Importers –</a:t>
            </a:r>
          </a:p>
          <a:p>
            <a:r>
              <a:rPr lang="en-US" dirty="0" smtClean="0"/>
              <a:t>Foreigners –</a:t>
            </a:r>
          </a:p>
          <a:p>
            <a:r>
              <a:rPr lang="en-US" dirty="0" smtClean="0"/>
              <a:t>Exporters –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0800" y="4343400"/>
            <a:ext cx="2644140" cy="2133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4505816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Homework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Summary question </a:t>
            </a:r>
            <a:r>
              <a:rPr lang="en-US" b="1" dirty="0" smtClean="0"/>
              <a:t>2</a:t>
            </a:r>
            <a:r>
              <a:rPr lang="en-US" dirty="0" smtClean="0"/>
              <a:t> (email)</a:t>
            </a:r>
          </a:p>
          <a:p>
            <a:endParaRPr lang="en-US" dirty="0" smtClean="0"/>
          </a:p>
          <a:p>
            <a:r>
              <a:rPr lang="en-US" dirty="0" smtClean="0"/>
              <a:t>Short answer questions 8,10,11,13 </a:t>
            </a:r>
            <a:r>
              <a:rPr lang="en-US" dirty="0"/>
              <a:t>on page </a:t>
            </a:r>
            <a:r>
              <a:rPr lang="en-US" dirty="0" smtClean="0"/>
              <a:t>46 (Email)  </a:t>
            </a:r>
          </a:p>
          <a:p>
            <a:endParaRPr lang="en-US" dirty="0"/>
          </a:p>
          <a:p>
            <a:r>
              <a:rPr lang="en-US" dirty="0" smtClean="0"/>
              <a:t>Finish case study if you have not. </a:t>
            </a:r>
          </a:p>
          <a:p>
            <a:endParaRPr lang="en-US" dirty="0"/>
          </a:p>
          <a:p>
            <a:r>
              <a:rPr lang="en-US" dirty="0" smtClean="0"/>
              <a:t>Remember and understand the previous weeks definitions and pros and cons (exporting, franchising, joint ventures </a:t>
            </a:r>
            <a:r>
              <a:rPr lang="en-US" smtClean="0"/>
              <a:t>and subsidiaries) 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613597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c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7872</TotalTime>
  <Words>401</Words>
  <Application>Microsoft Office PowerPoint</Application>
  <PresentationFormat>On-screen Show (4:3)</PresentationFormat>
  <Paragraphs>58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Civic</vt:lpstr>
      <vt:lpstr>4.4 Exchange Rates</vt:lpstr>
      <vt:lpstr>Reasons for tax</vt:lpstr>
      <vt:lpstr>Read 4.4</vt:lpstr>
      <vt:lpstr>How do governments restrict trade?</vt:lpstr>
      <vt:lpstr>Exchange rate</vt:lpstr>
      <vt:lpstr>Why did China keep their currency low? </vt:lpstr>
      <vt:lpstr>Reasons</vt:lpstr>
      <vt:lpstr>What are the effects?</vt:lpstr>
      <vt:lpstr>Homework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4.4 Exchange Rates</dc:title>
  <dc:creator>JAI</dc:creator>
  <cp:lastModifiedBy>Jaime Ruiz</cp:lastModifiedBy>
  <cp:revision>48</cp:revision>
  <dcterms:created xsi:type="dcterms:W3CDTF">2020-11-17T03:04:39Z</dcterms:created>
  <dcterms:modified xsi:type="dcterms:W3CDTF">2024-11-18T13:17:54Z</dcterms:modified>
</cp:coreProperties>
</file>