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9" r:id="rId3"/>
    <p:sldId id="258" r:id="rId4"/>
    <p:sldId id="271" r:id="rId5"/>
    <p:sldId id="266" r:id="rId6"/>
    <p:sldId id="263" r:id="rId7"/>
    <p:sldId id="272" r:id="rId8"/>
    <p:sldId id="265" r:id="rId9"/>
    <p:sldId id="273" r:id="rId10"/>
    <p:sldId id="259" r:id="rId11"/>
    <p:sldId id="274" r:id="rId12"/>
    <p:sldId id="267" r:id="rId13"/>
    <p:sldId id="261" r:id="rId14"/>
    <p:sldId id="275" r:id="rId15"/>
    <p:sldId id="268" r:id="rId16"/>
    <p:sldId id="260" r:id="rId17"/>
    <p:sldId id="276" r:id="rId18"/>
    <p:sldId id="269" r:id="rId19"/>
    <p:sldId id="262" r:id="rId20"/>
    <p:sldId id="277" r:id="rId21"/>
    <p:sldId id="270" r:id="rId22"/>
    <p:sldId id="26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Dunsford" initials="JD" lastIdx="15" clrIdx="0">
    <p:extLst>
      <p:ext uri="{19B8F6BF-5375-455C-9EA6-DF929625EA0E}">
        <p15:presenceInfo xmlns:p15="http://schemas.microsoft.com/office/powerpoint/2012/main" userId="5320666990b1df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commentAuthors" Target="commentAuthor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D3903-24A2-B946-A14A-704737458BEF}"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46D63-8B8D-724F-9C46-284051B0F81E}" type="slidenum">
              <a:rPr lang="en-US" smtClean="0"/>
              <a:t>‹#›</a:t>
            </a:fld>
            <a:endParaRPr lang="en-US"/>
          </a:p>
        </p:txBody>
      </p:sp>
    </p:spTree>
    <p:extLst>
      <p:ext uri="{BB962C8B-B14F-4D97-AF65-F5344CB8AC3E}">
        <p14:creationId xmlns:p14="http://schemas.microsoft.com/office/powerpoint/2010/main" val="1283825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iggypod.com/self-publishing/copyright-page/" TargetMode="External" /><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scribbr.com/mla/journal-citation/" TargetMode="External" /><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PPT Source: Teacher’s own materials</a:t>
            </a:r>
          </a:p>
        </p:txBody>
      </p:sp>
      <p:sp>
        <p:nvSpPr>
          <p:cNvPr id="4" name="Slide Number Placeholder 3"/>
          <p:cNvSpPr>
            <a:spLocks noGrp="1"/>
          </p:cNvSpPr>
          <p:nvPr>
            <p:ph type="sldNum" sz="quarter" idx="5"/>
          </p:nvPr>
        </p:nvSpPr>
        <p:spPr/>
        <p:txBody>
          <a:bodyPr/>
          <a:lstStyle/>
          <a:p>
            <a:fld id="{14A46D63-8B8D-724F-9C46-284051B0F81E}" type="slidenum">
              <a:rPr lang="en-US" smtClean="0"/>
              <a:t>1</a:t>
            </a:fld>
            <a:endParaRPr lang="en-US"/>
          </a:p>
        </p:txBody>
      </p:sp>
    </p:spTree>
    <p:extLst>
      <p:ext uri="{BB962C8B-B14F-4D97-AF65-F5344CB8AC3E}">
        <p14:creationId xmlns:p14="http://schemas.microsoft.com/office/powerpoint/2010/main" val="281601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1: Weimer, Maryellen. “The Questions We Should Be Asking Our Students</a:t>
            </a:r>
            <a:r>
              <a:rPr lang="en-US" i="1"/>
              <a:t>”.</a:t>
            </a:r>
            <a:r>
              <a:rPr lang="en-US"/>
              <a:t> </a:t>
            </a:r>
            <a:r>
              <a:rPr lang="en-US" i="1"/>
              <a:t>Faculty Focus</a:t>
            </a:r>
            <a:r>
              <a:rPr lang="en-US" i="0"/>
              <a:t>, 28</a:t>
            </a:r>
            <a:r>
              <a:rPr lang="en-US" i="0" baseline="30000"/>
              <a:t>th</a:t>
            </a:r>
            <a:r>
              <a:rPr lang="en-US" i="0"/>
              <a:t> September, 2016, </a:t>
            </a:r>
            <a:r>
              <a:rPr lang="en-US" i="1"/>
              <a:t>https://www.facultyfocus.com/articles/effective-teaching-strategies/questions-we-should-be-asking-students/. </a:t>
            </a:r>
            <a:r>
              <a:rPr lang="en-US" i="0"/>
              <a:t>Retrieved 11</a:t>
            </a:r>
            <a:r>
              <a:rPr lang="en-US" i="0" baseline="30000"/>
              <a:t>th</a:t>
            </a:r>
            <a:r>
              <a:rPr lang="en-US" i="0"/>
              <a:t> March, 2021. </a:t>
            </a:r>
            <a:endParaRPr lang="en-US"/>
          </a:p>
        </p:txBody>
      </p:sp>
      <p:sp>
        <p:nvSpPr>
          <p:cNvPr id="4" name="Slide Number Placeholder 3"/>
          <p:cNvSpPr>
            <a:spLocks noGrp="1"/>
          </p:cNvSpPr>
          <p:nvPr>
            <p:ph type="sldNum" sz="quarter" idx="5"/>
          </p:nvPr>
        </p:nvSpPr>
        <p:spPr/>
        <p:txBody>
          <a:bodyPr/>
          <a:lstStyle/>
          <a:p>
            <a:fld id="{14A46D63-8B8D-724F-9C46-284051B0F81E}" type="slidenum">
              <a:rPr lang="en-US" smtClean="0"/>
              <a:t>2</a:t>
            </a:fld>
            <a:endParaRPr lang="en-US"/>
          </a:p>
        </p:txBody>
      </p:sp>
    </p:spTree>
    <p:extLst>
      <p:ext uri="{BB962C8B-B14F-4D97-AF65-F5344CB8AC3E}">
        <p14:creationId xmlns:p14="http://schemas.microsoft.com/office/powerpoint/2010/main" val="188263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2: </a:t>
            </a:r>
            <a:r>
              <a:rPr lang="en-US" i="1"/>
              <a:t>Nice Talking With You</a:t>
            </a:r>
            <a:r>
              <a:rPr lang="en-US" i="0"/>
              <a:t>, </a:t>
            </a:r>
            <a:r>
              <a:rPr lang="en-US" i="1"/>
              <a:t>https://nicetalkingwithyou.com/</a:t>
            </a:r>
            <a:r>
              <a:rPr lang="en-US" i="0"/>
              <a:t>. Retreived 11</a:t>
            </a:r>
            <a:r>
              <a:rPr lang="en-US" i="0" baseline="30000"/>
              <a:t>th</a:t>
            </a:r>
            <a:r>
              <a:rPr lang="en-US" i="0"/>
              <a:t> March, 2021. </a:t>
            </a:r>
            <a:endParaRPr lang="en-US" i="1"/>
          </a:p>
        </p:txBody>
      </p:sp>
      <p:sp>
        <p:nvSpPr>
          <p:cNvPr id="4" name="Slide Number Placeholder 3"/>
          <p:cNvSpPr>
            <a:spLocks noGrp="1"/>
          </p:cNvSpPr>
          <p:nvPr>
            <p:ph type="sldNum" sz="quarter" idx="5"/>
          </p:nvPr>
        </p:nvSpPr>
        <p:spPr/>
        <p:txBody>
          <a:bodyPr/>
          <a:lstStyle/>
          <a:p>
            <a:fld id="{14A46D63-8B8D-724F-9C46-284051B0F81E}" type="slidenum">
              <a:rPr lang="en-US" smtClean="0"/>
              <a:t>3</a:t>
            </a:fld>
            <a:endParaRPr lang="en-US"/>
          </a:p>
        </p:txBody>
      </p:sp>
    </p:spTree>
    <p:extLst>
      <p:ext uri="{BB962C8B-B14F-4D97-AF65-F5344CB8AC3E}">
        <p14:creationId xmlns:p14="http://schemas.microsoft.com/office/powerpoint/2010/main" val="253316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3: “Rich People Problems”. </a:t>
            </a:r>
            <a:r>
              <a:rPr lang="en-US" i="1"/>
              <a:t>Audible</a:t>
            </a:r>
            <a:r>
              <a:rPr lang="en-US" i="0"/>
              <a:t>, 1997-2021, </a:t>
            </a:r>
            <a:r>
              <a:rPr lang="en-US" i="1"/>
              <a:t>https://www.audible.co.uk/pd/Rich-People-Problems-Audiobook/1473587638</a:t>
            </a:r>
            <a:r>
              <a:rPr lang="en-US" i="0"/>
              <a:t>. Retrieved 11</a:t>
            </a:r>
            <a:r>
              <a:rPr lang="en-US" i="0" baseline="30000"/>
              <a:t>th</a:t>
            </a:r>
            <a:r>
              <a:rPr lang="en-US" i="0"/>
              <a:t> March, 2021. </a:t>
            </a:r>
            <a:endParaRPr lang="en-US" i="1"/>
          </a:p>
        </p:txBody>
      </p:sp>
      <p:sp>
        <p:nvSpPr>
          <p:cNvPr id="4" name="Slide Number Placeholder 3"/>
          <p:cNvSpPr>
            <a:spLocks noGrp="1"/>
          </p:cNvSpPr>
          <p:nvPr>
            <p:ph type="sldNum" sz="quarter" idx="5"/>
          </p:nvPr>
        </p:nvSpPr>
        <p:spPr/>
        <p:txBody>
          <a:bodyPr/>
          <a:lstStyle/>
          <a:p>
            <a:fld id="{14A46D63-8B8D-724F-9C46-284051B0F81E}" type="slidenum">
              <a:rPr lang="en-US" smtClean="0"/>
              <a:t>5</a:t>
            </a:fld>
            <a:endParaRPr lang="en-US"/>
          </a:p>
        </p:txBody>
      </p:sp>
    </p:spTree>
    <p:extLst>
      <p:ext uri="{BB962C8B-B14F-4D97-AF65-F5344CB8AC3E}">
        <p14:creationId xmlns:p14="http://schemas.microsoft.com/office/powerpoint/2010/main" val="3107260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4: ‘</a:t>
            </a:r>
            <a:r>
              <a:rPr lang="en-US" i="0"/>
              <a:t>How to Create a Copyright Page’. </a:t>
            </a:r>
            <a:r>
              <a:rPr lang="en-US" i="1"/>
              <a:t>DiggyPOD</a:t>
            </a:r>
            <a:r>
              <a:rPr lang="en-US" i="0"/>
              <a:t>, 27</a:t>
            </a:r>
            <a:r>
              <a:rPr lang="en-US" i="0" baseline="30000"/>
              <a:t>th</a:t>
            </a:r>
            <a:r>
              <a:rPr lang="en-US" i="0"/>
              <a:t> November, 2017, </a:t>
            </a:r>
            <a:r>
              <a:rPr lang="en-GB" altLang="en-GB">
                <a:hlinkClick r:id="rId3"/>
              </a:rPr>
              <a:t>https://www.diggypod.com/self-publishing/copyright-page/</a:t>
            </a:r>
            <a:r>
              <a:rPr lang="en-US"/>
              <a:t>. Accessed 25</a:t>
            </a:r>
            <a:r>
              <a:rPr lang="en-US" baseline="30000"/>
              <a:t>th</a:t>
            </a:r>
            <a:r>
              <a:rPr lang="en-US"/>
              <a:t> February, 2020. </a:t>
            </a:r>
          </a:p>
        </p:txBody>
      </p:sp>
      <p:sp>
        <p:nvSpPr>
          <p:cNvPr id="4" name="Slide Number Placeholder 3"/>
          <p:cNvSpPr>
            <a:spLocks noGrp="1"/>
          </p:cNvSpPr>
          <p:nvPr>
            <p:ph type="sldNum" sz="quarter" idx="5"/>
          </p:nvPr>
        </p:nvSpPr>
        <p:spPr/>
        <p:txBody>
          <a:bodyPr/>
          <a:lstStyle/>
          <a:p>
            <a:fld id="{14A46D63-8B8D-724F-9C46-284051B0F81E}" type="slidenum">
              <a:rPr lang="en-US" smtClean="0"/>
              <a:t>8</a:t>
            </a:fld>
            <a:endParaRPr lang="en-US"/>
          </a:p>
        </p:txBody>
      </p:sp>
    </p:spTree>
    <p:extLst>
      <p:ext uri="{BB962C8B-B14F-4D97-AF65-F5344CB8AC3E}">
        <p14:creationId xmlns:p14="http://schemas.microsoft.com/office/powerpoint/2010/main" val="157670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5: Noronha, Tanya. “How to Host a Domain/ Website on Your Own?” </a:t>
            </a:r>
            <a:r>
              <a:rPr lang="en-US" i="1"/>
              <a:t>Reseller Club, </a:t>
            </a:r>
            <a:r>
              <a:rPr lang="en-US" i="0"/>
              <a:t>21</a:t>
            </a:r>
            <a:r>
              <a:rPr lang="en-US" i="0" baseline="30000"/>
              <a:t>st</a:t>
            </a:r>
            <a:r>
              <a:rPr lang="en-US" i="0"/>
              <a:t> December, 2017</a:t>
            </a:r>
            <a:r>
              <a:rPr lang="en-US" i="1"/>
              <a:t>, https://blog.resellerclub.com/how-to-host-a-domain-website-on-your-own/</a:t>
            </a:r>
            <a:r>
              <a:rPr lang="en-US" i="0"/>
              <a:t>. Retrieved 11</a:t>
            </a:r>
            <a:r>
              <a:rPr lang="en-US" i="0" baseline="30000"/>
              <a:t>th</a:t>
            </a:r>
            <a:r>
              <a:rPr lang="en-US" i="0"/>
              <a:t> March, 2021. </a:t>
            </a:r>
            <a:endParaRPr lang="en-US"/>
          </a:p>
        </p:txBody>
      </p:sp>
      <p:sp>
        <p:nvSpPr>
          <p:cNvPr id="4" name="Slide Number Placeholder 3"/>
          <p:cNvSpPr>
            <a:spLocks noGrp="1"/>
          </p:cNvSpPr>
          <p:nvPr>
            <p:ph type="sldNum" sz="quarter" idx="5"/>
          </p:nvPr>
        </p:nvSpPr>
        <p:spPr/>
        <p:txBody>
          <a:bodyPr/>
          <a:lstStyle/>
          <a:p>
            <a:fld id="{14A46D63-8B8D-724F-9C46-284051B0F81E}" type="slidenum">
              <a:rPr lang="en-US" smtClean="0"/>
              <a:t>10</a:t>
            </a:fld>
            <a:endParaRPr lang="en-US"/>
          </a:p>
        </p:txBody>
      </p:sp>
    </p:spTree>
    <p:extLst>
      <p:ext uri="{BB962C8B-B14F-4D97-AF65-F5344CB8AC3E}">
        <p14:creationId xmlns:p14="http://schemas.microsoft.com/office/powerpoint/2010/main" val="1086906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6: Druett, Joan. “Pros and Cons of Academic Journals”. </a:t>
            </a:r>
            <a:r>
              <a:rPr lang="en-US" i="1"/>
              <a:t>World of the Written Word</a:t>
            </a:r>
            <a:r>
              <a:rPr lang="en-US" i="0"/>
              <a:t>, 24</a:t>
            </a:r>
            <a:r>
              <a:rPr lang="en-US" i="0" baseline="30000"/>
              <a:t>th</a:t>
            </a:r>
            <a:r>
              <a:rPr lang="en-US" i="0"/>
              <a:t> April, 2012, </a:t>
            </a:r>
            <a:r>
              <a:rPr lang="en-US" i="1"/>
              <a:t>http://joan-druett.blogspot.com/2012/04/pros-and-cons-of-academic-journals.html</a:t>
            </a:r>
            <a:r>
              <a:rPr lang="en-US" i="0"/>
              <a:t>. Retrieved 11</a:t>
            </a:r>
            <a:r>
              <a:rPr lang="en-US" i="0" baseline="30000"/>
              <a:t>th</a:t>
            </a:r>
            <a:r>
              <a:rPr lang="en-US" i="0"/>
              <a:t> March, 2021. </a:t>
            </a:r>
            <a:endParaRPr lang="en-US" i="1"/>
          </a:p>
        </p:txBody>
      </p:sp>
      <p:sp>
        <p:nvSpPr>
          <p:cNvPr id="4" name="Slide Number Placeholder 3"/>
          <p:cNvSpPr>
            <a:spLocks noGrp="1"/>
          </p:cNvSpPr>
          <p:nvPr>
            <p:ph type="sldNum" sz="quarter" idx="5"/>
          </p:nvPr>
        </p:nvSpPr>
        <p:spPr/>
        <p:txBody>
          <a:bodyPr/>
          <a:lstStyle/>
          <a:p>
            <a:fld id="{14A46D63-8B8D-724F-9C46-284051B0F81E}" type="slidenum">
              <a:rPr lang="en-US" smtClean="0"/>
              <a:t>13</a:t>
            </a:fld>
            <a:endParaRPr lang="en-US"/>
          </a:p>
        </p:txBody>
      </p:sp>
    </p:spTree>
    <p:extLst>
      <p:ext uri="{BB962C8B-B14F-4D97-AF65-F5344CB8AC3E}">
        <p14:creationId xmlns:p14="http://schemas.microsoft.com/office/powerpoint/2010/main" val="768347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Adapted from Gahan, Courtney. “MLA Journal Citation”. </a:t>
            </a:r>
            <a:r>
              <a:rPr lang="en-US" i="1"/>
              <a:t>Scribbr</a:t>
            </a:r>
            <a:r>
              <a:rPr lang="en-US" i="0"/>
              <a:t>, 16</a:t>
            </a:r>
            <a:r>
              <a:rPr lang="en-US" i="0" baseline="30000"/>
              <a:t>th</a:t>
            </a:r>
            <a:r>
              <a:rPr lang="en-US" i="0"/>
              <a:t> April, 2019, </a:t>
            </a:r>
            <a:r>
              <a:rPr lang="en-GB" sz="1200">
                <a:latin typeface="Arial" panose="020B0604020202020204" pitchFamily="34" charset="0"/>
                <a:cs typeface="Arial" panose="020B0604020202020204" pitchFamily="34" charset="0"/>
                <a:hlinkClick r:id="rId3"/>
              </a:rPr>
              <a:t>https://www.scribbr.com/mla/journal-citation/</a:t>
            </a:r>
            <a:r>
              <a:rPr lang="en-US" sz="1200">
                <a:latin typeface="Arial" panose="020B0604020202020204" pitchFamily="34" charset="0"/>
                <a:cs typeface="Arial" panose="020B0604020202020204" pitchFamily="34" charset="0"/>
              </a:rPr>
              <a:t>. Accessed 5</a:t>
            </a:r>
            <a:r>
              <a:rPr lang="en-US" sz="1200" baseline="30000">
                <a:latin typeface="Arial" panose="020B0604020202020204" pitchFamily="34" charset="0"/>
                <a:cs typeface="Arial" panose="020B0604020202020204" pitchFamily="34" charset="0"/>
              </a:rPr>
              <a:t>th</a:t>
            </a:r>
            <a:r>
              <a:rPr lang="en-US" sz="1200">
                <a:latin typeface="Arial" panose="020B0604020202020204" pitchFamily="34" charset="0"/>
                <a:cs typeface="Arial" panose="020B0604020202020204" pitchFamily="34" charset="0"/>
              </a:rPr>
              <a:t> March, 2020. </a:t>
            </a:r>
            <a:endParaRPr lang="en-US"/>
          </a:p>
        </p:txBody>
      </p:sp>
      <p:sp>
        <p:nvSpPr>
          <p:cNvPr id="4" name="Slide Number Placeholder 3"/>
          <p:cNvSpPr>
            <a:spLocks noGrp="1"/>
          </p:cNvSpPr>
          <p:nvPr>
            <p:ph type="sldNum" sz="quarter" idx="5"/>
          </p:nvPr>
        </p:nvSpPr>
        <p:spPr/>
        <p:txBody>
          <a:bodyPr/>
          <a:lstStyle/>
          <a:p>
            <a:fld id="{14A46D63-8B8D-724F-9C46-284051B0F81E}" type="slidenum">
              <a:rPr lang="en-US" smtClean="0"/>
              <a:t>15</a:t>
            </a:fld>
            <a:endParaRPr lang="en-US"/>
          </a:p>
        </p:txBody>
      </p:sp>
    </p:spTree>
    <p:extLst>
      <p:ext uri="{BB962C8B-B14F-4D97-AF65-F5344CB8AC3E}">
        <p14:creationId xmlns:p14="http://schemas.microsoft.com/office/powerpoint/2010/main" val="88325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source 7: Jarboe, Gregg.</a:t>
            </a:r>
            <a:r>
              <a:rPr lang="en-US" i="0"/>
              <a:t>”How YouTube Make Video Builder a More Useful Tool”. </a:t>
            </a:r>
            <a:r>
              <a:rPr lang="en-US" i="1"/>
              <a:t>SEJ, </a:t>
            </a:r>
            <a:r>
              <a:rPr lang="en-US" i="0"/>
              <a:t>17</a:t>
            </a:r>
            <a:r>
              <a:rPr lang="en-US" i="0" baseline="30000"/>
              <a:t>th</a:t>
            </a:r>
            <a:r>
              <a:rPr lang="en-US" i="0"/>
              <a:t> June, 2020,</a:t>
            </a:r>
            <a:r>
              <a:rPr lang="en-US" i="1"/>
              <a:t> https://www.searchenginejournal.com/make-youtube-video-builder-tool-more-useful/372014/#close</a:t>
            </a:r>
            <a:r>
              <a:rPr lang="en-US" i="0"/>
              <a:t>. Retrieved 11</a:t>
            </a:r>
            <a:r>
              <a:rPr lang="en-US" i="0" baseline="30000"/>
              <a:t>th</a:t>
            </a:r>
            <a:r>
              <a:rPr lang="en-US" i="0"/>
              <a:t> March, 2021. </a:t>
            </a:r>
            <a:endParaRPr lang="en-US"/>
          </a:p>
        </p:txBody>
      </p:sp>
      <p:sp>
        <p:nvSpPr>
          <p:cNvPr id="4" name="Slide Number Placeholder 3"/>
          <p:cNvSpPr>
            <a:spLocks noGrp="1"/>
          </p:cNvSpPr>
          <p:nvPr>
            <p:ph type="sldNum" sz="quarter" idx="5"/>
          </p:nvPr>
        </p:nvSpPr>
        <p:spPr/>
        <p:txBody>
          <a:bodyPr/>
          <a:lstStyle/>
          <a:p>
            <a:fld id="{14A46D63-8B8D-724F-9C46-284051B0F81E}" type="slidenum">
              <a:rPr lang="en-US" smtClean="0"/>
              <a:t>19</a:t>
            </a:fld>
            <a:endParaRPr lang="en-US"/>
          </a:p>
        </p:txBody>
      </p:sp>
    </p:spTree>
    <p:extLst>
      <p:ext uri="{BB962C8B-B14F-4D97-AF65-F5344CB8AC3E}">
        <p14:creationId xmlns:p14="http://schemas.microsoft.com/office/powerpoint/2010/main" val="76761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9796-8D4F-9C4D-BD8B-962CF83EE05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0BEC70B-77C9-DB42-A625-A2F1C34041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0E5E064-DC4A-424E-8122-ECF41CE452EA}"/>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3DB89F59-E625-DA4B-A93B-8839B8892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0F33C-FF69-4441-9252-4215A14C2859}"/>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4050866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4BB2-A5A7-074E-B597-D08983A5453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FCDDA18-E49C-964B-8131-422F2192E2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C065F8-6AFF-744B-A606-B39E75FBD9AF}"/>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11181F08-CE2A-C848-B43A-C9B0993FF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6A34C-98A8-084F-AC3B-5975956E5500}"/>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110259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253E8E-979B-5D4B-8A07-FEC7EAE5349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D94BDE-FDAA-C340-BFF9-516CC9C5A11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2F4A62E-72CE-BF43-940C-4C294E4C105F}"/>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6D8200F5-E8FC-E149-AAE1-009FE71DED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759D8-1A54-2142-9EEE-96701A3FFB1A}"/>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118839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9CE6-3A2B-6D4A-8171-59CCA0D538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46E83B1-157C-0C44-A004-E3277A54F7D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590EB7-A751-5944-9637-5BCEB88A7328}"/>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C57356AF-4856-3A40-9DE0-052A53143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79F27-23B0-C643-8F25-C8719E319C73}"/>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66277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04F5-119A-AE4F-87EE-65AE4852372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E4536BD-DB2E-9442-9367-B08593985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D19AF4-8773-334E-A310-2A8FD15A1538}"/>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A5FDA27D-B7EB-0C4A-822C-A86DDF1AD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753A4-8591-1540-9E6A-6BD2F500072F}"/>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201831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BDC3E-71FA-3F44-8C87-082343D1538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A6E003-33FE-C240-84FC-3B2B89464B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C299CA8-CE1D-974A-89D7-9BC2D2333B6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B3FCB30-AC6D-BC40-A559-9031EBCDB0DF}"/>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6" name="Footer Placeholder 5">
            <a:extLst>
              <a:ext uri="{FF2B5EF4-FFF2-40B4-BE49-F238E27FC236}">
                <a16:creationId xmlns:a16="http://schemas.microsoft.com/office/drawing/2014/main" id="{1E4FA25B-4F3E-044B-8516-E73E8A8A29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BFC3C-8146-9F48-8862-77A3BAB9EFA7}"/>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99306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04DF-5D05-A74B-98FD-F9204E4338B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08CD1A9-BDB6-DA48-8C54-E49B5ED0C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B1427FE-57BB-DC4F-845A-A51A445FF27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D08F2A6-85C1-1F41-AF68-A3ADC181DA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7A9734D-B1BD-134D-B7FD-710C14C33DE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E7E9C1-98DF-A240-B00B-F01C5A675A83}"/>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8" name="Footer Placeholder 7">
            <a:extLst>
              <a:ext uri="{FF2B5EF4-FFF2-40B4-BE49-F238E27FC236}">
                <a16:creationId xmlns:a16="http://schemas.microsoft.com/office/drawing/2014/main" id="{78AF753E-F132-A843-AE6E-D2F9B75140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EEF5BE-B78A-FA44-A264-828C91D2ED49}"/>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80822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8C29-CDC6-564F-BE6A-2CADC4E65E2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FA97DB7-F531-7B45-B5B9-905B92820D59}"/>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4" name="Footer Placeholder 3">
            <a:extLst>
              <a:ext uri="{FF2B5EF4-FFF2-40B4-BE49-F238E27FC236}">
                <a16:creationId xmlns:a16="http://schemas.microsoft.com/office/drawing/2014/main" id="{D6F9989A-E64E-E44C-A29B-18310C29FC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FDEF46-E491-9845-BD2C-6053E9DC8D68}"/>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300445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E70E1-6440-2A4B-83F2-311DF74D0567}"/>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3" name="Footer Placeholder 2">
            <a:extLst>
              <a:ext uri="{FF2B5EF4-FFF2-40B4-BE49-F238E27FC236}">
                <a16:creationId xmlns:a16="http://schemas.microsoft.com/office/drawing/2014/main" id="{5759A0BC-2295-834E-821E-5D99236D34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3FBC81-78B3-5A44-AEDE-D5F42DD17C04}"/>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295824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0D1D-8363-8647-83B1-D8BD2758F4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ED6061A-0E0B-5B4A-AD04-84D3FAB81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647FB64-F46B-7B49-9335-0D892AA47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B04130-F6F1-0345-84C9-07DB71021CA4}"/>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6" name="Footer Placeholder 5">
            <a:extLst>
              <a:ext uri="{FF2B5EF4-FFF2-40B4-BE49-F238E27FC236}">
                <a16:creationId xmlns:a16="http://schemas.microsoft.com/office/drawing/2014/main" id="{349F9C54-E0C8-3743-AA38-0BD1A52C7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4EAD7-1D30-F640-9340-9BF81BC19810}"/>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103772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71CA-C33B-EB42-B6A3-E630A244CC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016F528-3A3D-6C4A-BDF6-84D8832A4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676E91-E3FF-DD40-BAF7-F1C8BD3D2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E871135-A39D-9D47-A943-1762A7ACAAC2}"/>
              </a:ext>
            </a:extLst>
          </p:cNvPr>
          <p:cNvSpPr>
            <a:spLocks noGrp="1"/>
          </p:cNvSpPr>
          <p:nvPr>
            <p:ph type="dt" sz="half" idx="10"/>
          </p:nvPr>
        </p:nvSpPr>
        <p:spPr/>
        <p:txBody>
          <a:bodyPr/>
          <a:lstStyle/>
          <a:p>
            <a:fld id="{EB1E6C23-6B00-F14C-9B2F-F3E96A2B33AC}" type="datetimeFigureOut">
              <a:rPr lang="en-US" smtClean="0"/>
              <a:t>3/11/2021</a:t>
            </a:fld>
            <a:endParaRPr lang="en-US"/>
          </a:p>
        </p:txBody>
      </p:sp>
      <p:sp>
        <p:nvSpPr>
          <p:cNvPr id="6" name="Footer Placeholder 5">
            <a:extLst>
              <a:ext uri="{FF2B5EF4-FFF2-40B4-BE49-F238E27FC236}">
                <a16:creationId xmlns:a16="http://schemas.microsoft.com/office/drawing/2014/main" id="{5EFE6225-717D-4A4C-9DFC-CABDB56D8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6E1182-9676-2E4E-B299-13DE5A73AD07}"/>
              </a:ext>
            </a:extLst>
          </p:cNvPr>
          <p:cNvSpPr>
            <a:spLocks noGrp="1"/>
          </p:cNvSpPr>
          <p:nvPr>
            <p:ph type="sldNum" sz="quarter" idx="12"/>
          </p:nvPr>
        </p:nvSpPr>
        <p:spPr/>
        <p:txBody>
          <a:bodyPr/>
          <a:lstStyle/>
          <a:p>
            <a:fld id="{9A41CFA0-2CE4-A44E-813B-6757C970E361}" type="slidenum">
              <a:rPr lang="en-US" smtClean="0"/>
              <a:t>‹#›</a:t>
            </a:fld>
            <a:endParaRPr lang="en-US"/>
          </a:p>
        </p:txBody>
      </p:sp>
    </p:spTree>
    <p:extLst>
      <p:ext uri="{BB962C8B-B14F-4D97-AF65-F5344CB8AC3E}">
        <p14:creationId xmlns:p14="http://schemas.microsoft.com/office/powerpoint/2010/main" val="49395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03504-055A-054B-821D-E376ED9FB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DD053C7-9DC6-444A-A4DB-773A07C4B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25FA82-A71D-FA4E-9391-8DE9724C87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E6C23-6B00-F14C-9B2F-F3E96A2B33AC}" type="datetimeFigureOut">
              <a:rPr lang="en-US" smtClean="0"/>
              <a:t>3/11/2021</a:t>
            </a:fld>
            <a:endParaRPr lang="en-US"/>
          </a:p>
        </p:txBody>
      </p:sp>
      <p:sp>
        <p:nvSpPr>
          <p:cNvPr id="5" name="Footer Placeholder 4">
            <a:extLst>
              <a:ext uri="{FF2B5EF4-FFF2-40B4-BE49-F238E27FC236}">
                <a16:creationId xmlns:a16="http://schemas.microsoft.com/office/drawing/2014/main" id="{97ED94C0-F01B-9744-AE03-FAAF1925D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9962DC-959E-E042-8389-152129AB2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1CFA0-2CE4-A44E-813B-6757C970E361}" type="slidenum">
              <a:rPr lang="en-US" smtClean="0"/>
              <a:t>‹#›</a:t>
            </a:fld>
            <a:endParaRPr lang="en-US"/>
          </a:p>
        </p:txBody>
      </p:sp>
    </p:spTree>
    <p:extLst>
      <p:ext uri="{BB962C8B-B14F-4D97-AF65-F5344CB8AC3E}">
        <p14:creationId xmlns:p14="http://schemas.microsoft.com/office/powerpoint/2010/main" val="2476379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https://www.scribbr.com/mla/journal-citation/"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hyperlink" Target="https://www.buzzfeed.com/bfmp/videos/59447" TargetMode="Externa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F7C5E-0042-0B4C-A869-91EB52A11BDE}"/>
              </a:ext>
            </a:extLst>
          </p:cNvPr>
          <p:cNvSpPr>
            <a:spLocks noGrp="1"/>
          </p:cNvSpPr>
          <p:nvPr>
            <p:ph idx="1"/>
          </p:nvPr>
        </p:nvSpPr>
        <p:spPr>
          <a:xfrm>
            <a:off x="838200" y="225592"/>
            <a:ext cx="10515600" cy="5951371"/>
          </a:xfrm>
        </p:spPr>
        <p:txBody>
          <a:bodyPr/>
          <a:lstStyle/>
          <a:p>
            <a:pPr marL="0" indent="0">
              <a:buNone/>
            </a:pPr>
            <a:r>
              <a:rPr lang="en-US" sz="3600" i="1" u="sng">
                <a:latin typeface="Arial" panose="020B0604020202020204" pitchFamily="34" charset="0"/>
                <a:cs typeface="Arial" panose="020B0604020202020204" pitchFamily="34" charset="0"/>
              </a:rPr>
              <a:t>Headway Academic Skills, Reading, Writing, and Study Skills: Level 1, Student Book</a:t>
            </a:r>
            <a:r>
              <a:rPr lang="en-US" sz="3600" u="sng">
                <a:latin typeface="Arial" panose="020B0604020202020204" pitchFamily="34" charset="0"/>
                <a:cs typeface="Arial" panose="020B0604020202020204" pitchFamily="34" charset="0"/>
              </a:rPr>
              <a:t>, page 56, task 1: Answers </a:t>
            </a:r>
          </a:p>
          <a:p>
            <a:pPr marL="0" indent="0">
              <a:buNone/>
            </a:pPr>
            <a:endParaRPr lang="en-US" sz="3600">
              <a:latin typeface="Arial" panose="020B0604020202020204" pitchFamily="34" charset="0"/>
              <a:cs typeface="Arial" panose="020B0604020202020204" pitchFamily="34" charset="0"/>
            </a:endParaRPr>
          </a:p>
          <a:p>
            <a:pPr marL="742950" indent="-742950">
              <a:buAutoNum type="alphaLcPeriod"/>
            </a:pPr>
            <a:r>
              <a:rPr lang="en-US" sz="3600">
                <a:latin typeface="Arial" panose="020B0604020202020204" pitchFamily="34" charset="0"/>
                <a:cs typeface="Arial" panose="020B0604020202020204" pitchFamily="34" charset="0"/>
              </a:rPr>
              <a:t>the title page</a:t>
            </a:r>
          </a:p>
          <a:p>
            <a:pPr marL="742950" indent="-742950">
              <a:buAutoNum type="alphaLcPeriod"/>
            </a:pPr>
            <a:r>
              <a:rPr lang="en-US" sz="3600">
                <a:latin typeface="Arial" panose="020B0604020202020204" pitchFamily="34" charset="0"/>
                <a:cs typeface="Arial" panose="020B0604020202020204" pitchFamily="34" charset="0"/>
              </a:rPr>
              <a:t>the index</a:t>
            </a:r>
          </a:p>
          <a:p>
            <a:pPr marL="742950" indent="-742950">
              <a:buAutoNum type="alphaLcPeriod"/>
            </a:pPr>
            <a:r>
              <a:rPr lang="en-US" sz="3600">
                <a:latin typeface="Arial" panose="020B0604020202020204" pitchFamily="34" charset="0"/>
                <a:cs typeface="Arial" panose="020B0604020202020204" pitchFamily="34" charset="0"/>
              </a:rPr>
              <a:t>the printing history</a:t>
            </a:r>
          </a:p>
          <a:p>
            <a:pPr marL="742950" indent="-742950">
              <a:buAutoNum type="alphaLcPeriod"/>
            </a:pPr>
            <a:r>
              <a:rPr lang="en-US" sz="3600">
                <a:latin typeface="Arial" panose="020B0604020202020204" pitchFamily="34" charset="0"/>
                <a:cs typeface="Arial" panose="020B0604020202020204" pitchFamily="34" charset="0"/>
              </a:rPr>
              <a:t>the back cover</a:t>
            </a:r>
          </a:p>
          <a:p>
            <a:pPr marL="742950" indent="-742950">
              <a:buAutoNum type="alphaLcPeriod"/>
            </a:pPr>
            <a:r>
              <a:rPr lang="en-US" sz="3600">
                <a:latin typeface="Arial" panose="020B0604020202020204" pitchFamily="34" charset="0"/>
                <a:cs typeface="Arial" panose="020B0604020202020204" pitchFamily="34" charset="0"/>
              </a:rPr>
              <a:t>the contents page</a:t>
            </a:r>
          </a:p>
          <a:p>
            <a:pPr marL="0" indent="0">
              <a:buNone/>
            </a:pPr>
            <a:r>
              <a:rPr lang="en-US" sz="3600">
                <a:latin typeface="Arial" panose="020B0604020202020204" pitchFamily="34" charset="0"/>
                <a:cs typeface="Arial" panose="020B0604020202020204" pitchFamily="34" charset="0"/>
              </a:rPr>
              <a:t> </a:t>
            </a:r>
          </a:p>
          <a:p>
            <a:pPr marL="0" indent="0">
              <a:buNone/>
            </a:pPr>
            <a:endParaRPr lang="en-US"/>
          </a:p>
        </p:txBody>
      </p:sp>
    </p:spTree>
    <p:extLst>
      <p:ext uri="{BB962C8B-B14F-4D97-AF65-F5344CB8AC3E}">
        <p14:creationId xmlns:p14="http://schemas.microsoft.com/office/powerpoint/2010/main" val="116053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30307-4735-8641-90E5-2E854BD34194}"/>
              </a:ext>
            </a:extLst>
          </p:cNvPr>
          <p:cNvSpPr>
            <a:spLocks noGrp="1"/>
          </p:cNvSpPr>
          <p:nvPr>
            <p:ph idx="1"/>
          </p:nvPr>
        </p:nvSpPr>
        <p:spPr>
          <a:xfrm>
            <a:off x="838200" y="330868"/>
            <a:ext cx="10515600" cy="5846095"/>
          </a:xfrm>
        </p:spPr>
        <p:txBody>
          <a:bodyPr/>
          <a:lstStyle/>
          <a:p>
            <a:pPr marL="0" indent="0">
              <a:buNone/>
            </a:pPr>
            <a:r>
              <a:rPr lang="en-US" sz="3600">
                <a:latin typeface="Arial" panose="020B0604020202020204" pitchFamily="34" charset="0"/>
                <a:cs typeface="Arial" panose="020B0604020202020204" pitchFamily="34" charset="0"/>
              </a:rPr>
              <a:t>When a person uses a website as a source of information, what publishing information should he or she write down? Write at least 3 ideas in your notebook.</a:t>
            </a:r>
            <a:r>
              <a:rPr lang="en-US" sz="2800">
                <a:latin typeface="Arial" panose="020B0604020202020204" pitchFamily="34" charset="0"/>
                <a:cs typeface="Arial" panose="020B0604020202020204" pitchFamily="34" charset="0"/>
              </a:rPr>
              <a:t> </a:t>
            </a:r>
            <a:r>
              <a:rPr lang="en-US" sz="3600">
                <a:latin typeface="Arial" panose="020B0604020202020204" pitchFamily="34" charset="0"/>
                <a:cs typeface="Arial" panose="020B0604020202020204" pitchFamily="34" charset="0"/>
              </a:rPr>
              <a:t>Check your answers on the next slide. </a:t>
            </a:r>
          </a:p>
          <a:p>
            <a:pPr marL="0" indent="0">
              <a:buNone/>
            </a:pPr>
            <a:r>
              <a:rPr lang="en-US"/>
              <a:t> </a:t>
            </a:r>
          </a:p>
        </p:txBody>
      </p:sp>
      <p:pic>
        <p:nvPicPr>
          <p:cNvPr id="2" name="Picture 1">
            <a:extLst>
              <a:ext uri="{FF2B5EF4-FFF2-40B4-BE49-F238E27FC236}">
                <a16:creationId xmlns:a16="http://schemas.microsoft.com/office/drawing/2014/main" id="{6B2A9526-A7CE-9D4C-9CEF-45D20A8E00E5}"/>
              </a:ext>
            </a:extLst>
          </p:cNvPr>
          <p:cNvPicPr>
            <a:picLocks noChangeAspect="1"/>
          </p:cNvPicPr>
          <p:nvPr/>
        </p:nvPicPr>
        <p:blipFill>
          <a:blip r:embed="rId3"/>
          <a:stretch>
            <a:fillRect/>
          </a:stretch>
        </p:blipFill>
        <p:spPr>
          <a:xfrm>
            <a:off x="3088613" y="2516227"/>
            <a:ext cx="6014774" cy="4010905"/>
          </a:xfrm>
          <a:prstGeom prst="rect">
            <a:avLst/>
          </a:prstGeom>
        </p:spPr>
      </p:pic>
    </p:spTree>
    <p:extLst>
      <p:ext uri="{BB962C8B-B14F-4D97-AF65-F5344CB8AC3E}">
        <p14:creationId xmlns:p14="http://schemas.microsoft.com/office/powerpoint/2010/main" val="1742392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0D67B-8D61-4441-8F3E-10DA74D0E1B1}"/>
              </a:ext>
            </a:extLst>
          </p:cNvPr>
          <p:cNvSpPr>
            <a:spLocks noGrp="1"/>
          </p:cNvSpPr>
          <p:nvPr>
            <p:ph idx="1"/>
          </p:nvPr>
        </p:nvSpPr>
        <p:spPr>
          <a:xfrm>
            <a:off x="838200" y="406066"/>
            <a:ext cx="10515600" cy="5835315"/>
          </a:xfrm>
        </p:spPr>
        <p:txBody>
          <a:bodyPr>
            <a:noAutofit/>
          </a:bodyPr>
          <a:lstStyle/>
          <a:p>
            <a:pPr marL="0" indent="0">
              <a:buNone/>
            </a:pPr>
            <a:r>
              <a:rPr lang="en-US" sz="3600">
                <a:latin typeface="Arial" panose="020B0604020202020204" pitchFamily="34" charset="0"/>
                <a:cs typeface="Arial" panose="020B0604020202020204" pitchFamily="34" charset="0"/>
              </a:rPr>
              <a:t>		author's name		article's name</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		website's name		web address</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				date of publication</a:t>
            </a:r>
          </a:p>
          <a:p>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		date that you visited the website</a:t>
            </a:r>
          </a:p>
        </p:txBody>
      </p:sp>
    </p:spTree>
    <p:extLst>
      <p:ext uri="{BB962C8B-B14F-4D97-AF65-F5344CB8AC3E}">
        <p14:creationId xmlns:p14="http://schemas.microsoft.com/office/powerpoint/2010/main" val="62554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1AB9C-251E-5B4E-8582-27E2F60312FB}"/>
              </a:ext>
            </a:extLst>
          </p:cNvPr>
          <p:cNvSpPr>
            <a:spLocks noGrp="1"/>
          </p:cNvSpPr>
          <p:nvPr>
            <p:ph idx="1"/>
          </p:nvPr>
        </p:nvSpPr>
        <p:spPr>
          <a:xfrm>
            <a:off x="838200" y="300789"/>
            <a:ext cx="10515600" cy="5876174"/>
          </a:xfrm>
        </p:spPr>
        <p:txBody>
          <a:bodyPr/>
          <a:lstStyle/>
          <a:p>
            <a:pPr marL="0" indent="0">
              <a:buNone/>
            </a:pPr>
            <a:r>
              <a:rPr lang="en-US" sz="3600">
                <a:latin typeface="Arial" panose="020B0604020202020204" pitchFamily="34" charset="0"/>
                <a:cs typeface="Arial" panose="020B0604020202020204" pitchFamily="34" charset="0"/>
              </a:rPr>
              <a:t>Example 2:</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Author's name: Courtney Gahan</a:t>
            </a:r>
          </a:p>
          <a:p>
            <a:pPr marL="0" indent="0">
              <a:buNone/>
            </a:pPr>
            <a:r>
              <a:rPr lang="en-US" sz="3600">
                <a:latin typeface="Arial" panose="020B0604020202020204" pitchFamily="34" charset="0"/>
                <a:cs typeface="Arial" panose="020B0604020202020204" pitchFamily="34" charset="0"/>
              </a:rPr>
              <a:t>Name of the article: “MLA Journal Citation”</a:t>
            </a:r>
          </a:p>
          <a:p>
            <a:pPr marL="0" indent="0">
              <a:buNone/>
            </a:pPr>
            <a:r>
              <a:rPr lang="en-US" sz="3600">
                <a:latin typeface="Arial" panose="020B0604020202020204" pitchFamily="34" charset="0"/>
                <a:cs typeface="Arial" panose="020B0604020202020204" pitchFamily="34" charset="0"/>
              </a:rPr>
              <a:t>Name of the website: Scribbr</a:t>
            </a:r>
          </a:p>
          <a:p>
            <a:pPr marL="0" indent="0">
              <a:buNone/>
            </a:pPr>
            <a:r>
              <a:rPr lang="en-US" sz="3600">
                <a:latin typeface="Arial" panose="020B0604020202020204" pitchFamily="34" charset="0"/>
                <a:cs typeface="Arial" panose="020B0604020202020204" pitchFamily="34" charset="0"/>
              </a:rPr>
              <a:t>Web address: </a:t>
            </a:r>
            <a:r>
              <a:rPr lang="en-GB" sz="3600">
                <a:latin typeface="Arial" panose="020B0604020202020204" pitchFamily="34" charset="0"/>
                <a:cs typeface="Arial" panose="020B0604020202020204" pitchFamily="34" charset="0"/>
                <a:hlinkClick r:id="rId2"/>
              </a:rPr>
              <a:t>https://www.scribbr.com/mla/journal-citation/</a:t>
            </a: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Publication date: 16</a:t>
            </a:r>
            <a:r>
              <a:rPr lang="en-US" sz="3600" baseline="30000">
                <a:latin typeface="Arial" panose="020B0604020202020204" pitchFamily="34" charset="0"/>
                <a:cs typeface="Arial" panose="020B0604020202020204" pitchFamily="34" charset="0"/>
              </a:rPr>
              <a:t>th</a:t>
            </a:r>
            <a:r>
              <a:rPr lang="en-US" sz="3600">
                <a:latin typeface="Arial" panose="020B0604020202020204" pitchFamily="34" charset="0"/>
                <a:cs typeface="Arial" panose="020B0604020202020204" pitchFamily="34" charset="0"/>
              </a:rPr>
              <a:t> April, 2019</a:t>
            </a:r>
          </a:p>
          <a:p>
            <a:pPr marL="0" indent="0">
              <a:buNone/>
            </a:pPr>
            <a:r>
              <a:rPr lang="en-US" sz="3600">
                <a:latin typeface="Arial" panose="020B0604020202020204" pitchFamily="34" charset="0"/>
                <a:cs typeface="Arial" panose="020B0604020202020204" pitchFamily="34" charset="0"/>
              </a:rPr>
              <a:t>Date that you visited the website: 5</a:t>
            </a:r>
            <a:r>
              <a:rPr lang="en-US" sz="3600" baseline="30000">
                <a:latin typeface="Arial" panose="020B0604020202020204" pitchFamily="34" charset="0"/>
                <a:cs typeface="Arial" panose="020B0604020202020204" pitchFamily="34" charset="0"/>
              </a:rPr>
              <a:t>th</a:t>
            </a:r>
            <a:r>
              <a:rPr lang="en-US" sz="3600">
                <a:latin typeface="Arial" panose="020B0604020202020204" pitchFamily="34" charset="0"/>
                <a:cs typeface="Arial" panose="020B0604020202020204" pitchFamily="34" charset="0"/>
              </a:rPr>
              <a:t> March, 2020</a:t>
            </a:r>
          </a:p>
        </p:txBody>
      </p:sp>
    </p:spTree>
    <p:extLst>
      <p:ext uri="{BB962C8B-B14F-4D97-AF65-F5344CB8AC3E}">
        <p14:creationId xmlns:p14="http://schemas.microsoft.com/office/powerpoint/2010/main" val="3349971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AFA3A2-D185-C44E-931B-7F2898D70E7C}"/>
              </a:ext>
            </a:extLst>
          </p:cNvPr>
          <p:cNvSpPr>
            <a:spLocks noGrp="1"/>
          </p:cNvSpPr>
          <p:nvPr>
            <p:ph idx="1"/>
          </p:nvPr>
        </p:nvSpPr>
        <p:spPr>
          <a:xfrm>
            <a:off x="838200" y="421105"/>
            <a:ext cx="10515600" cy="5755858"/>
          </a:xfrm>
        </p:spPr>
        <p:txBody>
          <a:bodyPr/>
          <a:lstStyle/>
          <a:p>
            <a:pPr marL="0" indent="0">
              <a:buNone/>
            </a:pPr>
            <a:r>
              <a:rPr lang="en-US" sz="3600">
                <a:latin typeface="Arial" panose="020B0604020202020204" pitchFamily="34" charset="0"/>
                <a:cs typeface="Arial" panose="020B0604020202020204" pitchFamily="34" charset="0"/>
              </a:rPr>
              <a:t>When a person uses an academic journal (a magazine that is only about academic essays) as a source of information, what publishing information should he or she write down? Write at least 3 ideas in your notebook. Check your answers on the next slide. </a:t>
            </a:r>
            <a:endParaRPr lang="en-US" sz="3600"/>
          </a:p>
          <a:p>
            <a:pPr marL="0" indent="0">
              <a:buNone/>
            </a:pPr>
            <a:endParaRPr lang="en-US"/>
          </a:p>
        </p:txBody>
      </p:sp>
      <p:pic>
        <p:nvPicPr>
          <p:cNvPr id="2" name="Picture 1">
            <a:extLst>
              <a:ext uri="{FF2B5EF4-FFF2-40B4-BE49-F238E27FC236}">
                <a16:creationId xmlns:a16="http://schemas.microsoft.com/office/drawing/2014/main" id="{D953BF2A-998A-8948-9241-5356538A1BFF}"/>
              </a:ext>
            </a:extLst>
          </p:cNvPr>
          <p:cNvPicPr>
            <a:picLocks noChangeAspect="1"/>
          </p:cNvPicPr>
          <p:nvPr/>
        </p:nvPicPr>
        <p:blipFill>
          <a:blip r:embed="rId3"/>
          <a:stretch>
            <a:fillRect/>
          </a:stretch>
        </p:blipFill>
        <p:spPr>
          <a:xfrm>
            <a:off x="4256547" y="3534277"/>
            <a:ext cx="3678906" cy="3149022"/>
          </a:xfrm>
          <a:prstGeom prst="rect">
            <a:avLst/>
          </a:prstGeom>
        </p:spPr>
      </p:pic>
    </p:spTree>
    <p:extLst>
      <p:ext uri="{BB962C8B-B14F-4D97-AF65-F5344CB8AC3E}">
        <p14:creationId xmlns:p14="http://schemas.microsoft.com/office/powerpoint/2010/main" val="217607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2DFFB9-8B42-4148-80E2-46656F05688A}"/>
              </a:ext>
            </a:extLst>
          </p:cNvPr>
          <p:cNvSpPr>
            <a:spLocks noGrp="1"/>
          </p:cNvSpPr>
          <p:nvPr>
            <p:ph idx="1"/>
          </p:nvPr>
        </p:nvSpPr>
        <p:spPr>
          <a:xfrm>
            <a:off x="838200" y="375986"/>
            <a:ext cx="10515600" cy="6361697"/>
          </a:xfrm>
        </p:spPr>
        <p:txBody>
          <a:bodyPr>
            <a:normAutofit fontScale="92500" lnSpcReduction="20000"/>
          </a:bodyPr>
          <a:lstStyle/>
          <a:p>
            <a:pPr marL="0" indent="0">
              <a:buNone/>
            </a:pPr>
            <a:r>
              <a:rPr lang="en-US" sz="3600">
                <a:latin typeface="Arial" panose="020B0604020202020204" pitchFamily="34" charset="0"/>
                <a:cs typeface="Arial" panose="020B0604020202020204" pitchFamily="34" charset="0"/>
              </a:rPr>
              <a:t>	</a:t>
            </a:r>
            <a:r>
              <a:rPr lang="en-US" sz="3900">
                <a:latin typeface="Arial" panose="020B0604020202020204" pitchFamily="34" charset="0"/>
                <a:cs typeface="Arial" panose="020B0604020202020204" pitchFamily="34" charset="0"/>
              </a:rPr>
              <a:t>	author's name		article's name</a:t>
            </a:r>
          </a:p>
          <a:p>
            <a:pPr marL="0" indent="0">
              <a:buNone/>
            </a:pPr>
            <a:endParaRPr lang="en-US" sz="3900">
              <a:latin typeface="Arial" panose="020B0604020202020204" pitchFamily="34" charset="0"/>
              <a:cs typeface="Arial" panose="020B0604020202020204" pitchFamily="34" charset="0"/>
            </a:endParaRPr>
          </a:p>
          <a:p>
            <a:pPr marL="0" indent="0" algn="ctr">
              <a:buNone/>
            </a:pPr>
            <a:r>
              <a:rPr lang="en-US" sz="3900">
                <a:latin typeface="Arial" panose="020B0604020202020204" pitchFamily="34" charset="0"/>
                <a:cs typeface="Arial" panose="020B0604020202020204" pitchFamily="34" charset="0"/>
              </a:rPr>
              <a:t>	page numbers for the article (first page and last page)	</a:t>
            </a:r>
          </a:p>
          <a:p>
            <a:pPr marL="0" indent="0">
              <a:buNone/>
            </a:pPr>
            <a:endParaRPr lang="en-US" sz="3900">
              <a:latin typeface="Arial" panose="020B0604020202020204" pitchFamily="34" charset="0"/>
              <a:cs typeface="Arial" panose="020B0604020202020204" pitchFamily="34" charset="0"/>
            </a:endParaRPr>
          </a:p>
          <a:p>
            <a:pPr marL="0" indent="0">
              <a:buNone/>
            </a:pPr>
            <a:r>
              <a:rPr lang="en-US" sz="3900">
                <a:latin typeface="Arial" panose="020B0604020202020204" pitchFamily="34" charset="0"/>
                <a:cs typeface="Arial" panose="020B0604020202020204" pitchFamily="34" charset="0"/>
              </a:rPr>
              <a:t>		journal's name		volume number</a:t>
            </a:r>
          </a:p>
          <a:p>
            <a:pPr marL="0" indent="0">
              <a:buNone/>
            </a:pPr>
            <a:endParaRPr lang="en-US" sz="3900">
              <a:latin typeface="Arial" panose="020B0604020202020204" pitchFamily="34" charset="0"/>
              <a:cs typeface="Arial" panose="020B0604020202020204" pitchFamily="34" charset="0"/>
            </a:endParaRPr>
          </a:p>
          <a:p>
            <a:pPr marL="0" indent="0">
              <a:buNone/>
            </a:pPr>
            <a:r>
              <a:rPr lang="en-US" sz="3900">
                <a:latin typeface="Arial" panose="020B0604020202020204" pitchFamily="34" charset="0"/>
                <a:cs typeface="Arial" panose="020B0604020202020204" pitchFamily="34" charset="0"/>
              </a:rPr>
              <a:t>		edition number		publication date		</a:t>
            </a:r>
          </a:p>
          <a:p>
            <a:pPr marL="0" indent="0">
              <a:buNone/>
            </a:pPr>
            <a:r>
              <a:rPr lang="en-US" sz="3900">
                <a:latin typeface="Arial" panose="020B0604020202020204" pitchFamily="34" charset="0"/>
                <a:cs typeface="Arial" panose="020B0604020202020204" pitchFamily="34" charset="0"/>
              </a:rPr>
              <a:t>				database name		</a:t>
            </a:r>
          </a:p>
          <a:p>
            <a:pPr marL="0" indent="0">
              <a:buNone/>
            </a:pPr>
            <a:r>
              <a:rPr lang="en-US" sz="3900">
                <a:latin typeface="Arial" panose="020B0604020202020204" pitchFamily="34" charset="0"/>
                <a:cs typeface="Arial" panose="020B0604020202020204" pitchFamily="34" charset="0"/>
              </a:rPr>
              <a:t>			</a:t>
            </a:r>
          </a:p>
          <a:p>
            <a:pPr marL="0" indent="0">
              <a:buNone/>
            </a:pPr>
            <a:r>
              <a:rPr lang="en-US" sz="3900">
                <a:latin typeface="Arial" panose="020B0604020202020204" pitchFamily="34" charset="0"/>
                <a:cs typeface="Arial" panose="020B0604020202020204" pitchFamily="34" charset="0"/>
              </a:rPr>
              <a:t>			database/ article website</a:t>
            </a:r>
          </a:p>
        </p:txBody>
      </p:sp>
    </p:spTree>
    <p:extLst>
      <p:ext uri="{BB962C8B-B14F-4D97-AF65-F5344CB8AC3E}">
        <p14:creationId xmlns:p14="http://schemas.microsoft.com/office/powerpoint/2010/main" val="398394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D2072-D753-914F-81F6-7EEE13232286}"/>
              </a:ext>
            </a:extLst>
          </p:cNvPr>
          <p:cNvSpPr>
            <a:spLocks noGrp="1"/>
          </p:cNvSpPr>
          <p:nvPr>
            <p:ph idx="1"/>
          </p:nvPr>
        </p:nvSpPr>
        <p:spPr>
          <a:xfrm>
            <a:off x="838200" y="300788"/>
            <a:ext cx="10515600" cy="6391778"/>
          </a:xfrm>
        </p:spPr>
        <p:txBody>
          <a:bodyPr>
            <a:normAutofit fontScale="92500" lnSpcReduction="20000"/>
          </a:bodyPr>
          <a:lstStyle/>
          <a:p>
            <a:pPr marL="0" indent="0">
              <a:buNone/>
            </a:pPr>
            <a:r>
              <a:rPr lang="en-US" sz="3600">
                <a:latin typeface="Arial" panose="020B0604020202020204" pitchFamily="34" charset="0"/>
                <a:cs typeface="Arial" panose="020B0604020202020204" pitchFamily="34" charset="0"/>
              </a:rPr>
              <a:t>Example 3:</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900">
                <a:latin typeface="Arial" panose="020B0604020202020204" pitchFamily="34" charset="0"/>
                <a:cs typeface="Arial" panose="020B0604020202020204" pitchFamily="34" charset="0"/>
              </a:rPr>
              <a:t>Author's name: Molly Geidel</a:t>
            </a:r>
          </a:p>
          <a:p>
            <a:pPr marL="0" indent="0">
              <a:buNone/>
            </a:pPr>
            <a:r>
              <a:rPr lang="en-US" sz="3900">
                <a:latin typeface="Arial" panose="020B0604020202020204" pitchFamily="34" charset="0"/>
                <a:cs typeface="Arial" panose="020B0604020202020204" pitchFamily="34" charset="0"/>
              </a:rPr>
              <a:t>Article's name: “Building the Counterinsurgent Girl”</a:t>
            </a:r>
          </a:p>
          <a:p>
            <a:pPr marL="0" indent="0">
              <a:buNone/>
            </a:pPr>
            <a:r>
              <a:rPr lang="en-US" sz="3900">
                <a:latin typeface="Arial" panose="020B0604020202020204" pitchFamily="34" charset="0"/>
                <a:cs typeface="Arial" panose="020B0604020202020204" pitchFamily="34" charset="0"/>
              </a:rPr>
              <a:t>Page numbers: 635 - 665</a:t>
            </a:r>
          </a:p>
          <a:p>
            <a:pPr marL="0" indent="0">
              <a:buNone/>
            </a:pPr>
            <a:r>
              <a:rPr lang="en-US" sz="3900">
                <a:latin typeface="Arial" panose="020B0604020202020204" pitchFamily="34" charset="0"/>
                <a:cs typeface="Arial" panose="020B0604020202020204" pitchFamily="34" charset="0"/>
              </a:rPr>
              <a:t>Journal's name: </a:t>
            </a:r>
            <a:r>
              <a:rPr lang="en-US" sz="3900" i="1">
                <a:latin typeface="Arial" panose="020B0604020202020204" pitchFamily="34" charset="0"/>
                <a:cs typeface="Arial" panose="020B0604020202020204" pitchFamily="34" charset="0"/>
              </a:rPr>
              <a:t>Feminist Studies</a:t>
            </a:r>
          </a:p>
          <a:p>
            <a:pPr marL="0" indent="0">
              <a:buNone/>
            </a:pPr>
            <a:r>
              <a:rPr lang="en-US" sz="3900">
                <a:latin typeface="Arial" panose="020B0604020202020204" pitchFamily="34" charset="0"/>
                <a:cs typeface="Arial" panose="020B0604020202020204" pitchFamily="34" charset="0"/>
              </a:rPr>
              <a:t>Volume number: 44	 Edition number: 3</a:t>
            </a:r>
          </a:p>
          <a:p>
            <a:pPr marL="0" indent="0">
              <a:buNone/>
            </a:pPr>
            <a:r>
              <a:rPr lang="en-US" sz="3900">
                <a:latin typeface="Arial" panose="020B0604020202020204" pitchFamily="34" charset="0"/>
                <a:cs typeface="Arial" panose="020B0604020202020204" pitchFamily="34" charset="0"/>
              </a:rPr>
              <a:t>Publication date: 2017 </a:t>
            </a:r>
          </a:p>
          <a:p>
            <a:pPr marL="0" indent="0">
              <a:buNone/>
            </a:pPr>
            <a:r>
              <a:rPr lang="en-US" sz="3900">
                <a:latin typeface="Arial" panose="020B0604020202020204" pitchFamily="34" charset="0"/>
                <a:cs typeface="Arial" panose="020B0604020202020204" pitchFamily="34" charset="0"/>
              </a:rPr>
              <a:t>Database name: JSTOR</a:t>
            </a:r>
          </a:p>
          <a:p>
            <a:pPr marL="0" indent="0">
              <a:buNone/>
            </a:pPr>
            <a:r>
              <a:rPr lang="en-US" sz="3900">
                <a:latin typeface="Arial" panose="020B0604020202020204" pitchFamily="34" charset="0"/>
                <a:cs typeface="Arial" panose="020B0604020202020204" pitchFamily="34" charset="0"/>
              </a:rPr>
              <a:t>Database/ article website:</a:t>
            </a:r>
            <a:r>
              <a:rPr lang="en-US" sz="3600">
                <a:latin typeface="Arial" panose="020B0604020202020204" pitchFamily="34" charset="0"/>
                <a:cs typeface="Arial" panose="020B0604020202020204" pitchFamily="34" charset="0"/>
              </a:rPr>
              <a:t> </a:t>
            </a:r>
            <a:r>
              <a:rPr lang="en-GB" sz="3900" b="0" i="0">
                <a:solidFill>
                  <a:srgbClr val="0D405F"/>
                </a:solidFill>
                <a:effectLst/>
                <a:latin typeface="Arial" panose="020B0604020202020204" pitchFamily="34" charset="0"/>
                <a:cs typeface="Arial" panose="020B0604020202020204" pitchFamily="34" charset="0"/>
              </a:rPr>
              <a:t>www.jstor.org/​stable/10.15767/​feministstudies.44.3.0635.</a:t>
            </a:r>
            <a:endParaRPr lang="en-US" sz="39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540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B9A10F-A297-EF4F-BBDB-26127670A2D5}"/>
              </a:ext>
            </a:extLst>
          </p:cNvPr>
          <p:cNvSpPr>
            <a:spLocks noGrp="1"/>
          </p:cNvSpPr>
          <p:nvPr>
            <p:ph idx="1"/>
          </p:nvPr>
        </p:nvSpPr>
        <p:spPr>
          <a:xfrm>
            <a:off x="838200" y="375987"/>
            <a:ext cx="10515600" cy="5800976"/>
          </a:xfrm>
        </p:spPr>
        <p:txBody>
          <a:bodyPr/>
          <a:lstStyle/>
          <a:p>
            <a:pPr marL="0" indent="0">
              <a:buNone/>
            </a:pPr>
            <a:r>
              <a:rPr lang="en-US" sz="3600">
                <a:latin typeface="Arial" panose="020B0604020202020204" pitchFamily="34" charset="0"/>
                <a:cs typeface="Arial" panose="020B0604020202020204" pitchFamily="34" charset="0"/>
              </a:rPr>
              <a:t>When a person uses a newspaper or magazine as a source of information, what publishing information should he or she write down? Write at least 3 ideas in your notebook. Check your answers on the next slide. </a:t>
            </a:r>
            <a:endParaRPr lang="en-US"/>
          </a:p>
          <a:p>
            <a:pPr marL="0" indent="0">
              <a:buNone/>
            </a:pPr>
            <a:endParaRPr lang="en-US"/>
          </a:p>
          <a:p>
            <a:pPr marL="0" indent="0">
              <a:buNone/>
            </a:pPr>
            <a:r>
              <a:rPr lang="en-US"/>
              <a:t>*</a:t>
            </a:r>
            <a:r>
              <a:rPr lang="en-US" sz="3600">
                <a:latin typeface="Arial" panose="020B0604020202020204" pitchFamily="34" charset="0"/>
                <a:cs typeface="Arial" panose="020B0604020202020204" pitchFamily="34" charset="0"/>
              </a:rPr>
              <a:t>If the person accesses the newspaper or book online, he or she should treat it like a website.</a:t>
            </a:r>
            <a:endParaRPr lang="en-US"/>
          </a:p>
          <a:p>
            <a:pPr marL="0" indent="0">
              <a:buNone/>
            </a:pPr>
            <a:endParaRPr lang="en-US"/>
          </a:p>
        </p:txBody>
      </p:sp>
    </p:spTree>
    <p:extLst>
      <p:ext uri="{BB962C8B-B14F-4D97-AF65-F5344CB8AC3E}">
        <p14:creationId xmlns:p14="http://schemas.microsoft.com/office/powerpoint/2010/main" val="2520828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704FE-E83E-3C49-8E79-8E02EFAEF5B8}"/>
              </a:ext>
            </a:extLst>
          </p:cNvPr>
          <p:cNvSpPr>
            <a:spLocks noGrp="1"/>
          </p:cNvSpPr>
          <p:nvPr>
            <p:ph idx="1"/>
          </p:nvPr>
        </p:nvSpPr>
        <p:spPr>
          <a:xfrm>
            <a:off x="838200" y="451184"/>
            <a:ext cx="10515600" cy="5725779"/>
          </a:xfrm>
        </p:spPr>
        <p:txBody>
          <a:bodyPr>
            <a:normAutofit/>
          </a:bodyPr>
          <a:lstStyle/>
          <a:p>
            <a:pPr marL="0" indent="0">
              <a:buNone/>
            </a:pPr>
            <a:r>
              <a:rPr lang="en-US" sz="3600"/>
              <a:t>		</a:t>
            </a:r>
            <a:r>
              <a:rPr lang="en-US" sz="3600">
                <a:latin typeface="Arial" panose="020B0604020202020204" pitchFamily="34" charset="0"/>
                <a:cs typeface="Arial" panose="020B0604020202020204" pitchFamily="34" charset="0"/>
              </a:rPr>
              <a:t>author's name		publication date</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				article's name</a:t>
            </a:r>
          </a:p>
          <a:p>
            <a:pPr marL="0" indent="0">
              <a:buNone/>
            </a:pPr>
            <a:r>
              <a:rPr lang="en-US" sz="3600">
                <a:latin typeface="Arial" panose="020B0604020202020204" pitchFamily="34" charset="0"/>
                <a:cs typeface="Arial" panose="020B0604020202020204" pitchFamily="34" charset="0"/>
              </a:rPr>
              <a:t>		 </a:t>
            </a:r>
          </a:p>
          <a:p>
            <a:pPr marL="0" indent="0">
              <a:buNone/>
            </a:pPr>
            <a:r>
              <a:rPr lang="en-US" sz="3600">
                <a:latin typeface="Arial" panose="020B0604020202020204" pitchFamily="34" charset="0"/>
                <a:cs typeface="Arial" panose="020B0604020202020204" pitchFamily="34" charset="0"/>
              </a:rPr>
              <a:t>		magazine or newspaper's name</a:t>
            </a:r>
          </a:p>
          <a:p>
            <a:pPr marL="0" indent="0">
              <a:buNone/>
            </a:pPr>
            <a:endParaRPr lang="en-US" sz="3600">
              <a:latin typeface="Arial" panose="020B0604020202020204" pitchFamily="34" charset="0"/>
              <a:cs typeface="Arial" panose="020B0604020202020204" pitchFamily="34" charset="0"/>
            </a:endParaRPr>
          </a:p>
          <a:p>
            <a:pPr marL="0" indent="0" algn="ctr">
              <a:buNone/>
            </a:pPr>
            <a:r>
              <a:rPr lang="en-US" sz="3600">
                <a:latin typeface="Arial" panose="020B0604020202020204" pitchFamily="34" charset="0"/>
                <a:cs typeface="Arial" panose="020B0604020202020204" pitchFamily="34" charset="0"/>
              </a:rPr>
              <a:t>page number (where the information from the article is)</a:t>
            </a:r>
          </a:p>
        </p:txBody>
      </p:sp>
    </p:spTree>
    <p:extLst>
      <p:ext uri="{BB962C8B-B14F-4D97-AF65-F5344CB8AC3E}">
        <p14:creationId xmlns:p14="http://schemas.microsoft.com/office/powerpoint/2010/main" val="291178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22B6D5-F3EF-7F45-83A9-CE237391F0A0}"/>
              </a:ext>
            </a:extLst>
          </p:cNvPr>
          <p:cNvSpPr>
            <a:spLocks noGrp="1"/>
          </p:cNvSpPr>
          <p:nvPr>
            <p:ph idx="1"/>
          </p:nvPr>
        </p:nvSpPr>
        <p:spPr>
          <a:xfrm>
            <a:off x="838200" y="330868"/>
            <a:ext cx="10515600" cy="5846095"/>
          </a:xfrm>
        </p:spPr>
        <p:txBody>
          <a:bodyPr/>
          <a:lstStyle/>
          <a:p>
            <a:pPr marL="0" indent="0">
              <a:buNone/>
            </a:pPr>
            <a:r>
              <a:rPr lang="en-US" sz="3600">
                <a:latin typeface="Arial" panose="020B0604020202020204" pitchFamily="34" charset="0"/>
                <a:cs typeface="Arial" panose="020B0604020202020204" pitchFamily="34" charset="0"/>
              </a:rPr>
              <a:t>Example 4:</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Author's name: Mary Anderson</a:t>
            </a:r>
          </a:p>
          <a:p>
            <a:pPr marL="0" indent="0">
              <a:buNone/>
            </a:pPr>
            <a:r>
              <a:rPr lang="en-US" sz="3600">
                <a:latin typeface="Arial" panose="020B0604020202020204" pitchFamily="34" charset="0"/>
                <a:cs typeface="Arial" panose="020B0604020202020204" pitchFamily="34" charset="0"/>
              </a:rPr>
              <a:t>Publication date: March 2020</a:t>
            </a:r>
          </a:p>
          <a:p>
            <a:pPr marL="0" indent="0">
              <a:buNone/>
            </a:pPr>
            <a:r>
              <a:rPr lang="en-US" sz="3600">
                <a:latin typeface="Arial" panose="020B0604020202020204" pitchFamily="34" charset="0"/>
                <a:cs typeface="Arial" panose="020B0604020202020204" pitchFamily="34" charset="0"/>
              </a:rPr>
              <a:t>Article's name: “The Trail Blazer”</a:t>
            </a:r>
          </a:p>
          <a:p>
            <a:pPr marL="0" indent="0">
              <a:buNone/>
            </a:pPr>
            <a:r>
              <a:rPr lang="en-US" sz="3600">
                <a:latin typeface="Arial" panose="020B0604020202020204" pitchFamily="34" charset="0"/>
                <a:cs typeface="Arial" panose="020B0604020202020204" pitchFamily="34" charset="0"/>
              </a:rPr>
              <a:t>Magazine’s name: </a:t>
            </a:r>
            <a:r>
              <a:rPr lang="en-US" sz="3600" i="1">
                <a:latin typeface="Arial" panose="020B0604020202020204" pitchFamily="34" charset="0"/>
                <a:cs typeface="Arial" panose="020B0604020202020204" pitchFamily="34" charset="0"/>
              </a:rPr>
              <a:t>Shape</a:t>
            </a:r>
            <a:r>
              <a:rPr lang="en-US" sz="3600">
                <a:latin typeface="Arial" panose="020B0604020202020204" pitchFamily="34" charset="0"/>
                <a:cs typeface="Arial" panose="020B0604020202020204" pitchFamily="34" charset="0"/>
              </a:rPr>
              <a:t> </a:t>
            </a:r>
          </a:p>
          <a:p>
            <a:pPr marL="0" indent="0">
              <a:buNone/>
            </a:pPr>
            <a:r>
              <a:rPr lang="en-US" sz="3600">
                <a:latin typeface="Arial" panose="020B0604020202020204" pitchFamily="34" charset="0"/>
                <a:cs typeface="Arial" panose="020B0604020202020204" pitchFamily="34" charset="0"/>
              </a:rPr>
              <a:t>Page number: 56</a:t>
            </a:r>
          </a:p>
          <a:p>
            <a:pPr marL="0" indent="0">
              <a:buNone/>
            </a:pPr>
            <a:endParaRPr lang="en-US"/>
          </a:p>
        </p:txBody>
      </p:sp>
    </p:spTree>
    <p:extLst>
      <p:ext uri="{BB962C8B-B14F-4D97-AF65-F5344CB8AC3E}">
        <p14:creationId xmlns:p14="http://schemas.microsoft.com/office/powerpoint/2010/main" val="2021247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9C439A-1154-E14F-827E-E15037F7773D}"/>
              </a:ext>
            </a:extLst>
          </p:cNvPr>
          <p:cNvSpPr>
            <a:spLocks noGrp="1"/>
          </p:cNvSpPr>
          <p:nvPr>
            <p:ph idx="1"/>
          </p:nvPr>
        </p:nvSpPr>
        <p:spPr>
          <a:xfrm>
            <a:off x="838200" y="330868"/>
            <a:ext cx="10515600" cy="5846095"/>
          </a:xfrm>
        </p:spPr>
        <p:txBody>
          <a:bodyPr>
            <a:normAutofit/>
          </a:bodyPr>
          <a:lstStyle/>
          <a:p>
            <a:pPr marL="0" indent="0">
              <a:buNone/>
            </a:pPr>
            <a:r>
              <a:rPr lang="en-US" sz="3600">
                <a:latin typeface="Arial" panose="020B0604020202020204" pitchFamily="34" charset="0"/>
                <a:cs typeface="Arial" panose="020B0604020202020204" pitchFamily="34" charset="0"/>
              </a:rPr>
              <a:t>When a person uses a video online as a source of information, what publishing information should he or she write down? Write at least 3 ideas in your notebook. Check your answers on the next slide. </a:t>
            </a:r>
            <a:r>
              <a:rPr lang="en-US" sz="3600"/>
              <a:t> </a:t>
            </a:r>
          </a:p>
        </p:txBody>
      </p:sp>
      <p:pic>
        <p:nvPicPr>
          <p:cNvPr id="2" name="Picture 1">
            <a:extLst>
              <a:ext uri="{FF2B5EF4-FFF2-40B4-BE49-F238E27FC236}">
                <a16:creationId xmlns:a16="http://schemas.microsoft.com/office/drawing/2014/main" id="{BC00A486-92AA-524C-B065-152E9A96A415}"/>
              </a:ext>
            </a:extLst>
          </p:cNvPr>
          <p:cNvPicPr>
            <a:picLocks noChangeAspect="1"/>
          </p:cNvPicPr>
          <p:nvPr/>
        </p:nvPicPr>
        <p:blipFill>
          <a:blip r:embed="rId3"/>
          <a:stretch>
            <a:fillRect/>
          </a:stretch>
        </p:blipFill>
        <p:spPr>
          <a:xfrm>
            <a:off x="2476500" y="2531645"/>
            <a:ext cx="7239000" cy="3810000"/>
          </a:xfrm>
          <a:prstGeom prst="rect">
            <a:avLst/>
          </a:prstGeom>
        </p:spPr>
      </p:pic>
    </p:spTree>
    <p:extLst>
      <p:ext uri="{BB962C8B-B14F-4D97-AF65-F5344CB8AC3E}">
        <p14:creationId xmlns:p14="http://schemas.microsoft.com/office/powerpoint/2010/main" val="177443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FFBA8-B84F-464D-B424-DC58622F7CF5}"/>
              </a:ext>
            </a:extLst>
          </p:cNvPr>
          <p:cNvSpPr>
            <a:spLocks noGrp="1"/>
          </p:cNvSpPr>
          <p:nvPr>
            <p:ph idx="1"/>
          </p:nvPr>
        </p:nvSpPr>
        <p:spPr>
          <a:xfrm>
            <a:off x="838200" y="406066"/>
            <a:ext cx="10515600" cy="5770897"/>
          </a:xfrm>
        </p:spPr>
        <p:txBody>
          <a:bodyPr>
            <a:normAutofit/>
          </a:bodyPr>
          <a:lstStyle/>
          <a:p>
            <a:pPr marL="0" indent="0">
              <a:buNone/>
            </a:pPr>
            <a:r>
              <a:rPr lang="en-US" sz="3600">
                <a:latin typeface="Arial" panose="020B0604020202020204" pitchFamily="34" charset="0"/>
                <a:cs typeface="Arial" panose="020B0604020202020204" pitchFamily="34" charset="0"/>
              </a:rPr>
              <a:t>Whenever a person is doing research, he or she should always write down some publishing information about the sources of information that he or she uses.</a:t>
            </a:r>
            <a:endParaRPr lang="en-US" sz="3600"/>
          </a:p>
        </p:txBody>
      </p:sp>
      <p:pic>
        <p:nvPicPr>
          <p:cNvPr id="9" name="Picture 8">
            <a:extLst>
              <a:ext uri="{FF2B5EF4-FFF2-40B4-BE49-F238E27FC236}">
                <a16:creationId xmlns:a16="http://schemas.microsoft.com/office/drawing/2014/main" id="{8426E11A-EA67-5F4B-90A8-7AE8111811DF}"/>
              </a:ext>
            </a:extLst>
          </p:cNvPr>
          <p:cNvPicPr>
            <a:picLocks noChangeAspect="1"/>
          </p:cNvPicPr>
          <p:nvPr/>
        </p:nvPicPr>
        <p:blipFill>
          <a:blip r:embed="rId3"/>
          <a:stretch>
            <a:fillRect/>
          </a:stretch>
        </p:blipFill>
        <p:spPr>
          <a:xfrm>
            <a:off x="2421980" y="2503170"/>
            <a:ext cx="7348039" cy="3903646"/>
          </a:xfrm>
          <a:prstGeom prst="rect">
            <a:avLst/>
          </a:prstGeom>
        </p:spPr>
      </p:pic>
    </p:spTree>
    <p:extLst>
      <p:ext uri="{BB962C8B-B14F-4D97-AF65-F5344CB8AC3E}">
        <p14:creationId xmlns:p14="http://schemas.microsoft.com/office/powerpoint/2010/main" val="2734670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17421B-D381-6E45-95C1-FB15B9D07FCD}"/>
              </a:ext>
            </a:extLst>
          </p:cNvPr>
          <p:cNvSpPr>
            <a:spLocks noGrp="1"/>
          </p:cNvSpPr>
          <p:nvPr>
            <p:ph idx="1"/>
          </p:nvPr>
        </p:nvSpPr>
        <p:spPr>
          <a:xfrm>
            <a:off x="165433" y="120316"/>
            <a:ext cx="11851105" cy="6602329"/>
          </a:xfrm>
        </p:spPr>
        <p:txBody>
          <a:bodyPr>
            <a:normAutofit fontScale="85000" lnSpcReduction="20000"/>
          </a:bodyPr>
          <a:lstStyle/>
          <a:p>
            <a:pPr marL="0" indent="0">
              <a:buNone/>
            </a:pPr>
            <a:r>
              <a:rPr lang="en-US" sz="3600">
                <a:latin typeface="Arial" panose="020B0604020202020204" pitchFamily="34" charset="0"/>
                <a:cs typeface="Arial" panose="020B0604020202020204" pitchFamily="34" charset="0"/>
              </a:rPr>
              <a:t>	</a:t>
            </a:r>
            <a:r>
              <a:rPr lang="en-US" sz="4200">
                <a:latin typeface="Arial" panose="020B0604020202020204" pitchFamily="34" charset="0"/>
                <a:cs typeface="Arial" panose="020B0604020202020204" pitchFamily="34" charset="0"/>
              </a:rPr>
              <a:t>	creator's name		video's name		</a:t>
            </a:r>
          </a:p>
          <a:p>
            <a:pPr marL="0" indent="0">
              <a:buNone/>
            </a:pPr>
            <a:r>
              <a:rPr lang="en-US" sz="4200">
                <a:latin typeface="Arial" panose="020B0604020202020204" pitchFamily="34" charset="0"/>
                <a:cs typeface="Arial" panose="020B0604020202020204" pitchFamily="34" charset="0"/>
              </a:rPr>
              <a:t>				</a:t>
            </a:r>
          </a:p>
          <a:p>
            <a:pPr marL="0" indent="0">
              <a:buNone/>
            </a:pPr>
            <a:r>
              <a:rPr lang="en-US" sz="4200">
                <a:latin typeface="Arial" panose="020B0604020202020204" pitchFamily="34" charset="0"/>
                <a:cs typeface="Arial" panose="020B0604020202020204" pitchFamily="34" charset="0"/>
              </a:rPr>
              <a:t>				website's name</a:t>
            </a:r>
          </a:p>
          <a:p>
            <a:pPr marL="0" indent="0" algn="ctr">
              <a:buNone/>
            </a:pPr>
            <a:endParaRPr lang="en-US" sz="4200">
              <a:latin typeface="Arial" panose="020B0604020202020204" pitchFamily="34" charset="0"/>
              <a:cs typeface="Arial" panose="020B0604020202020204" pitchFamily="34" charset="0"/>
            </a:endParaRPr>
          </a:p>
          <a:p>
            <a:pPr marL="0" indent="0" algn="ctr">
              <a:buNone/>
            </a:pPr>
            <a:r>
              <a:rPr lang="en-US" sz="4200">
                <a:latin typeface="Arial" panose="020B0604020202020204" pitchFamily="34" charset="0"/>
                <a:cs typeface="Arial" panose="020B0604020202020204" pitchFamily="34" charset="0"/>
              </a:rPr>
              <a:t>name and role of anyone who contributed (director, producer, commentator, actor)</a:t>
            </a:r>
          </a:p>
          <a:p>
            <a:pPr marL="0" indent="0" algn="ctr">
              <a:buNone/>
            </a:pPr>
            <a:endParaRPr lang="en-US" sz="4200">
              <a:latin typeface="Arial" panose="020B0604020202020204" pitchFamily="34" charset="0"/>
              <a:cs typeface="Arial" panose="020B0604020202020204" pitchFamily="34" charset="0"/>
            </a:endParaRPr>
          </a:p>
          <a:p>
            <a:pPr marL="0" indent="0" algn="ctr">
              <a:buNone/>
            </a:pPr>
            <a:r>
              <a:rPr lang="en-US" sz="4200">
                <a:latin typeface="Arial" panose="020B0604020202020204" pitchFamily="34" charset="0"/>
                <a:cs typeface="Arial" panose="020B0604020202020204" pitchFamily="34" charset="0"/>
              </a:rPr>
              <a:t>the version    publisher's name   publication date</a:t>
            </a:r>
          </a:p>
          <a:p>
            <a:pPr marL="0" indent="0" algn="ctr">
              <a:buNone/>
            </a:pPr>
            <a:r>
              <a:rPr lang="en-US" sz="4200">
                <a:latin typeface="Arial" panose="020B0604020202020204" pitchFamily="34" charset="0"/>
                <a:cs typeface="Arial" panose="020B0604020202020204" pitchFamily="34" charset="0"/>
              </a:rPr>
              <a:t> </a:t>
            </a:r>
          </a:p>
          <a:p>
            <a:pPr marL="0" indent="0" algn="ctr">
              <a:buNone/>
            </a:pPr>
            <a:r>
              <a:rPr lang="en-US" sz="4200">
                <a:latin typeface="Arial" panose="020B0604020202020204" pitchFamily="34" charset="0"/>
                <a:cs typeface="Arial" panose="020B0604020202020204" pitchFamily="34" charset="0"/>
              </a:rPr>
              <a:t>website address</a:t>
            </a:r>
          </a:p>
          <a:p>
            <a:pPr marL="0" indent="0" algn="ctr">
              <a:buNone/>
            </a:pPr>
            <a:endParaRPr lang="en-US" sz="4200">
              <a:latin typeface="Arial" panose="020B0604020202020204" pitchFamily="34" charset="0"/>
              <a:cs typeface="Arial" panose="020B0604020202020204" pitchFamily="34" charset="0"/>
            </a:endParaRPr>
          </a:p>
          <a:p>
            <a:pPr marL="0" indent="0" algn="ctr">
              <a:buNone/>
            </a:pPr>
            <a:r>
              <a:rPr lang="en-US" sz="4200">
                <a:latin typeface="Arial" panose="020B0604020202020204" pitchFamily="34" charset="0"/>
                <a:cs typeface="Arial" panose="020B0604020202020204" pitchFamily="34" charset="0"/>
              </a:rPr>
              <a:t>(The researcher may not be able to find all of these pieces of information for every video he or she uses.)</a:t>
            </a:r>
          </a:p>
        </p:txBody>
      </p:sp>
    </p:spTree>
    <p:extLst>
      <p:ext uri="{BB962C8B-B14F-4D97-AF65-F5344CB8AC3E}">
        <p14:creationId xmlns:p14="http://schemas.microsoft.com/office/powerpoint/2010/main" val="2494545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9319FE-1886-B94C-A0E4-0176A48DFF9F}"/>
              </a:ext>
            </a:extLst>
          </p:cNvPr>
          <p:cNvSpPr>
            <a:spLocks noGrp="1"/>
          </p:cNvSpPr>
          <p:nvPr>
            <p:ph idx="1"/>
          </p:nvPr>
        </p:nvSpPr>
        <p:spPr>
          <a:xfrm>
            <a:off x="838200" y="300788"/>
            <a:ext cx="10515600" cy="6391777"/>
          </a:xfrm>
        </p:spPr>
        <p:txBody>
          <a:bodyPr>
            <a:normAutofit fontScale="92500" lnSpcReduction="10000"/>
          </a:bodyPr>
          <a:lstStyle/>
          <a:p>
            <a:pPr marL="0" indent="0">
              <a:buNone/>
            </a:pPr>
            <a:r>
              <a:rPr lang="en-US" sz="3900">
                <a:latin typeface="Arial" panose="020B0604020202020204" pitchFamily="34" charset="0"/>
                <a:cs typeface="Arial" panose="020B0604020202020204" pitchFamily="34" charset="0"/>
              </a:rPr>
              <a:t>Example 5: </a:t>
            </a:r>
          </a:p>
          <a:p>
            <a:pPr marL="0" indent="0">
              <a:buNone/>
            </a:pPr>
            <a:endParaRPr lang="en-US" sz="3900">
              <a:latin typeface="Arial" panose="020B0604020202020204" pitchFamily="34" charset="0"/>
              <a:cs typeface="Arial" panose="020B0604020202020204" pitchFamily="34" charset="0"/>
            </a:endParaRPr>
          </a:p>
          <a:p>
            <a:pPr marL="0" indent="0">
              <a:buNone/>
            </a:pPr>
            <a:r>
              <a:rPr lang="en-US" sz="3900">
                <a:latin typeface="Arial" panose="020B0604020202020204" pitchFamily="34" charset="0"/>
                <a:cs typeface="Arial" panose="020B0604020202020204" pitchFamily="34" charset="0"/>
              </a:rPr>
              <a:t>Creator's name: Yalda Mostajeran</a:t>
            </a:r>
          </a:p>
          <a:p>
            <a:pPr marL="0" indent="0">
              <a:buNone/>
            </a:pPr>
            <a:r>
              <a:rPr lang="en-US" sz="3900">
                <a:latin typeface="Arial" panose="020B0604020202020204" pitchFamily="34" charset="0"/>
                <a:cs typeface="Arial" panose="020B0604020202020204" pitchFamily="34" charset="0"/>
              </a:rPr>
              <a:t>Video's name: “What E. Coli Does to Your Body”</a:t>
            </a:r>
          </a:p>
          <a:p>
            <a:pPr marL="0" indent="0">
              <a:buNone/>
            </a:pPr>
            <a:r>
              <a:rPr lang="en-US" sz="3900">
                <a:latin typeface="Arial" panose="020B0604020202020204" pitchFamily="34" charset="0"/>
                <a:cs typeface="Arial" panose="020B0604020202020204" pitchFamily="34" charset="0"/>
              </a:rPr>
              <a:t>Website's name: </a:t>
            </a:r>
            <a:r>
              <a:rPr lang="en-US" sz="3900" i="1">
                <a:latin typeface="Arial" panose="020B0604020202020204" pitchFamily="34" charset="0"/>
                <a:cs typeface="Arial" panose="020B0604020202020204" pitchFamily="34" charset="0"/>
              </a:rPr>
              <a:t>Buzzfeed</a:t>
            </a:r>
            <a:r>
              <a:rPr lang="en-US" sz="3900">
                <a:latin typeface="Arial" panose="020B0604020202020204" pitchFamily="34" charset="0"/>
                <a:cs typeface="Arial" panose="020B0604020202020204" pitchFamily="34" charset="0"/>
              </a:rPr>
              <a:t> </a:t>
            </a:r>
          </a:p>
          <a:p>
            <a:pPr marL="0" indent="0">
              <a:buNone/>
            </a:pPr>
            <a:r>
              <a:rPr lang="en-US" sz="3900">
                <a:latin typeface="Arial" panose="020B0604020202020204" pitchFamily="34" charset="0"/>
                <a:cs typeface="Arial" panose="020B0604020202020204" pitchFamily="34" charset="0"/>
              </a:rPr>
              <a:t>Name and role of anyone who contributed: Images by </a:t>
            </a:r>
            <a:r>
              <a:rPr lang="en-US" sz="3900" i="1">
                <a:latin typeface="Arial" panose="020B0604020202020204" pitchFamily="34" charset="0"/>
                <a:cs typeface="Arial" panose="020B0604020202020204" pitchFamily="34" charset="0"/>
              </a:rPr>
              <a:t>Getty</a:t>
            </a:r>
            <a:r>
              <a:rPr lang="en-US" sz="3900">
                <a:latin typeface="Arial" panose="020B0604020202020204" pitchFamily="34" charset="0"/>
                <a:cs typeface="Arial" panose="020B0604020202020204" pitchFamily="34" charset="0"/>
              </a:rPr>
              <a:t> </a:t>
            </a:r>
          </a:p>
          <a:p>
            <a:pPr marL="0" indent="0">
              <a:buNone/>
            </a:pPr>
            <a:r>
              <a:rPr lang="en-US" sz="3900">
                <a:latin typeface="Arial" panose="020B0604020202020204" pitchFamily="34" charset="0"/>
                <a:cs typeface="Arial" panose="020B0604020202020204" pitchFamily="34" charset="0"/>
              </a:rPr>
              <a:t>Publisher’s name: </a:t>
            </a:r>
            <a:r>
              <a:rPr lang="en-US" sz="3900" i="1">
                <a:latin typeface="Arial" panose="020B0604020202020204" pitchFamily="34" charset="0"/>
                <a:cs typeface="Arial" panose="020B0604020202020204" pitchFamily="34" charset="0"/>
              </a:rPr>
              <a:t>Buzzfeed News</a:t>
            </a:r>
          </a:p>
          <a:p>
            <a:pPr marL="0" indent="0">
              <a:buNone/>
            </a:pPr>
            <a:r>
              <a:rPr lang="en-US" sz="3900">
                <a:latin typeface="Arial" panose="020B0604020202020204" pitchFamily="34" charset="0"/>
                <a:cs typeface="Arial" panose="020B0604020202020204" pitchFamily="34" charset="0"/>
              </a:rPr>
              <a:t>Publication date: 10</a:t>
            </a:r>
            <a:r>
              <a:rPr lang="en-US" sz="3900" baseline="30000">
                <a:latin typeface="Arial" panose="020B0604020202020204" pitchFamily="34" charset="0"/>
                <a:cs typeface="Arial" panose="020B0604020202020204" pitchFamily="34" charset="0"/>
              </a:rPr>
              <a:t>th</a:t>
            </a:r>
            <a:r>
              <a:rPr lang="en-US" sz="3900">
                <a:latin typeface="Arial" panose="020B0604020202020204" pitchFamily="34" charset="0"/>
                <a:cs typeface="Arial" panose="020B0604020202020204" pitchFamily="34" charset="0"/>
              </a:rPr>
              <a:t> June, 2018</a:t>
            </a:r>
          </a:p>
          <a:p>
            <a:pPr marL="0" indent="0">
              <a:buNone/>
            </a:pPr>
            <a:r>
              <a:rPr lang="en-US" sz="3900">
                <a:latin typeface="Arial" panose="020B0604020202020204" pitchFamily="34" charset="0"/>
                <a:cs typeface="Arial" panose="020B0604020202020204" pitchFamily="34" charset="0"/>
              </a:rPr>
              <a:t>Website address: </a:t>
            </a:r>
            <a:r>
              <a:rPr lang="en-GB" sz="3900" u="sng">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https://www.buzzfeed.com/bfmp/videos/59447</a:t>
            </a:r>
            <a:endParaRPr lang="en-US" sz="3900">
              <a:latin typeface="Arial" panose="020B0604020202020204" pitchFamily="34" charset="0"/>
              <a:cs typeface="Arial" panose="020B0604020202020204" pitchFamily="34" charset="0"/>
            </a:endParaRPr>
          </a:p>
          <a:p>
            <a:pPr>
              <a:buFontTx/>
              <a:buChar char="-"/>
            </a:pPr>
            <a:endParaRPr lang="en-US"/>
          </a:p>
          <a:p>
            <a:pPr>
              <a:buFontTx/>
              <a:buChar char="-"/>
            </a:pPr>
            <a:endParaRPr lang="en-US"/>
          </a:p>
          <a:p>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2973050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0913D5-2873-1148-A9B1-392866F31D09}"/>
              </a:ext>
            </a:extLst>
          </p:cNvPr>
          <p:cNvSpPr>
            <a:spLocks noGrp="1"/>
          </p:cNvSpPr>
          <p:nvPr>
            <p:ph idx="1"/>
          </p:nvPr>
        </p:nvSpPr>
        <p:spPr>
          <a:xfrm>
            <a:off x="838200" y="375987"/>
            <a:ext cx="10515600" cy="5800976"/>
          </a:xfrm>
        </p:spPr>
        <p:txBody>
          <a:bodyPr>
            <a:normAutofit/>
          </a:bodyPr>
          <a:lstStyle/>
          <a:p>
            <a:pPr marL="0" indent="0">
              <a:buNone/>
            </a:pPr>
            <a:r>
              <a:rPr lang="en-US" sz="3600">
                <a:latin typeface="Arial" panose="020B0604020202020204" pitchFamily="34" charset="0"/>
                <a:cs typeface="Arial" panose="020B0604020202020204" pitchFamily="34" charset="0"/>
              </a:rPr>
              <a:t>Using other types of sources of information is unusual. If a person doing research did use another type of source, which three piece of information should he or she find out about the source? Write your answers in your notebook. Check your answers on the next slide. </a:t>
            </a:r>
          </a:p>
          <a:p>
            <a:pPr marL="0" indent="0">
              <a:buNone/>
            </a:pPr>
            <a:endParaRPr lang="en-US" sz="3600">
              <a:latin typeface="Arial" panose="020B0604020202020204" pitchFamily="34" charset="0"/>
              <a:cs typeface="Arial" panose="020B0604020202020204" pitchFamily="34" charset="0"/>
            </a:endParaRPr>
          </a:p>
          <a:p>
            <a:pPr marL="0" indent="0">
              <a:buNone/>
            </a:pP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67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95A5A3-A3F2-0144-B706-FBAC4900A6EF}"/>
              </a:ext>
            </a:extLst>
          </p:cNvPr>
          <p:cNvSpPr>
            <a:spLocks noGrp="1"/>
          </p:cNvSpPr>
          <p:nvPr>
            <p:ph idx="1"/>
          </p:nvPr>
        </p:nvSpPr>
        <p:spPr>
          <a:xfrm>
            <a:off x="838200" y="360947"/>
            <a:ext cx="10515600" cy="5816016"/>
          </a:xfrm>
        </p:spPr>
        <p:txBody>
          <a:bodyPr>
            <a:normAutofit/>
          </a:bodyPr>
          <a:lstStyle/>
          <a:p>
            <a:pPr marL="0" indent="0" algn="ctr">
              <a:buNone/>
            </a:pPr>
            <a:r>
              <a:rPr lang="en-US" sz="3600">
                <a:latin typeface="Arial" panose="020B0604020202020204" pitchFamily="34" charset="0"/>
                <a:cs typeface="Arial" panose="020B0604020202020204" pitchFamily="34" charset="0"/>
              </a:rPr>
              <a:t>source's name</a:t>
            </a:r>
          </a:p>
          <a:p>
            <a:pPr marL="0" indent="0" algn="ctr">
              <a:buNone/>
            </a:pPr>
            <a:endParaRPr lang="en-US" sz="3600">
              <a:latin typeface="Arial" panose="020B0604020202020204" pitchFamily="34" charset="0"/>
              <a:cs typeface="Arial" panose="020B0604020202020204" pitchFamily="34" charset="0"/>
            </a:endParaRPr>
          </a:p>
          <a:p>
            <a:pPr marL="0" indent="0" algn="ctr">
              <a:buNone/>
            </a:pPr>
            <a:r>
              <a:rPr lang="en-US" sz="3600">
                <a:latin typeface="Arial" panose="020B0604020202020204" pitchFamily="34" charset="0"/>
                <a:cs typeface="Arial" panose="020B0604020202020204" pitchFamily="34" charset="0"/>
              </a:rPr>
              <a:t>the name of the author, speaker, or creator (if it's something that isn't written or spoken)</a:t>
            </a:r>
          </a:p>
          <a:p>
            <a:pPr marL="0" indent="0" algn="ctr">
              <a:buNone/>
            </a:pPr>
            <a:endParaRPr lang="en-US" sz="3600">
              <a:latin typeface="Arial" panose="020B0604020202020204" pitchFamily="34" charset="0"/>
              <a:cs typeface="Arial" panose="020B0604020202020204" pitchFamily="34" charset="0"/>
            </a:endParaRPr>
          </a:p>
          <a:p>
            <a:pPr marL="0" indent="0" algn="ctr">
              <a:buNone/>
            </a:pPr>
            <a:r>
              <a:rPr lang="en-US" sz="3600">
                <a:latin typeface="Arial" panose="020B0604020202020204" pitchFamily="34" charset="0"/>
                <a:cs typeface="Arial" panose="020B0604020202020204" pitchFamily="34" charset="0"/>
              </a:rPr>
              <a:t>publication date</a:t>
            </a:r>
          </a:p>
        </p:txBody>
      </p:sp>
    </p:spTree>
    <p:extLst>
      <p:ext uri="{BB962C8B-B14F-4D97-AF65-F5344CB8AC3E}">
        <p14:creationId xmlns:p14="http://schemas.microsoft.com/office/powerpoint/2010/main" val="1842367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FB790-A198-7046-8118-793066EFEA4C}"/>
              </a:ext>
            </a:extLst>
          </p:cNvPr>
          <p:cNvSpPr>
            <a:spLocks noGrp="1"/>
          </p:cNvSpPr>
          <p:nvPr>
            <p:ph idx="1"/>
          </p:nvPr>
        </p:nvSpPr>
        <p:spPr>
          <a:xfrm>
            <a:off x="838200" y="135355"/>
            <a:ext cx="10515600" cy="6041608"/>
          </a:xfrm>
        </p:spPr>
        <p:txBody>
          <a:bodyPr/>
          <a:lstStyle/>
          <a:p>
            <a:pPr marL="0" indent="0">
              <a:buNone/>
            </a:pPr>
            <a:r>
              <a:rPr lang="en-US" sz="3600">
                <a:latin typeface="Arial" panose="020B0604020202020204" pitchFamily="34" charset="0"/>
                <a:cs typeface="Arial" panose="020B0604020202020204" pitchFamily="34" charset="0"/>
              </a:rPr>
              <a:t>When a person uses a book as a source of information, what publishing information should he or she write down? Write at least 3 ideas in your notebook. Check you answers on the next slide. </a:t>
            </a:r>
          </a:p>
          <a:p>
            <a:pPr marL="0" indent="0">
              <a:buNone/>
            </a:pPr>
            <a:endParaRPr lang="en-US"/>
          </a:p>
          <a:p>
            <a:pPr marL="0" indent="0">
              <a:buNone/>
            </a:pPr>
            <a:endParaRPr lang="en-US"/>
          </a:p>
        </p:txBody>
      </p:sp>
      <p:pic>
        <p:nvPicPr>
          <p:cNvPr id="2" name="Picture 1">
            <a:extLst>
              <a:ext uri="{FF2B5EF4-FFF2-40B4-BE49-F238E27FC236}">
                <a16:creationId xmlns:a16="http://schemas.microsoft.com/office/drawing/2014/main" id="{8C096693-AE42-0141-9BEF-378F1B492809}"/>
              </a:ext>
            </a:extLst>
          </p:cNvPr>
          <p:cNvPicPr>
            <a:picLocks noChangeAspect="1"/>
          </p:cNvPicPr>
          <p:nvPr/>
        </p:nvPicPr>
        <p:blipFill>
          <a:blip r:embed="rId3"/>
          <a:stretch>
            <a:fillRect/>
          </a:stretch>
        </p:blipFill>
        <p:spPr>
          <a:xfrm>
            <a:off x="3690436" y="2413657"/>
            <a:ext cx="4811128" cy="3763306"/>
          </a:xfrm>
          <a:prstGeom prst="rect">
            <a:avLst/>
          </a:prstGeom>
        </p:spPr>
      </p:pic>
    </p:spTree>
    <p:extLst>
      <p:ext uri="{BB962C8B-B14F-4D97-AF65-F5344CB8AC3E}">
        <p14:creationId xmlns:p14="http://schemas.microsoft.com/office/powerpoint/2010/main" val="370636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5F661C-4350-AA48-A1EB-B103786053A1}"/>
              </a:ext>
            </a:extLst>
          </p:cNvPr>
          <p:cNvSpPr>
            <a:spLocks noGrp="1"/>
          </p:cNvSpPr>
          <p:nvPr>
            <p:ph idx="1"/>
          </p:nvPr>
        </p:nvSpPr>
        <p:spPr>
          <a:xfrm>
            <a:off x="838200" y="467591"/>
            <a:ext cx="10515600" cy="5709372"/>
          </a:xfrm>
        </p:spPr>
        <p:txBody>
          <a:bodyPr>
            <a:noAutofit/>
          </a:bodyPr>
          <a:lstStyle/>
          <a:p>
            <a:r>
              <a:rPr lang="en-US" sz="3600">
                <a:latin typeface="Arial" panose="020B0604020202020204" pitchFamily="34" charset="0"/>
                <a:cs typeface="Arial" panose="020B0604020202020204" pitchFamily="34" charset="0"/>
              </a:rPr>
              <a:t>author's name		</a:t>
            </a:r>
          </a:p>
          <a:p>
            <a:endParaRPr lang="en-US" sz="3600">
              <a:latin typeface="Arial" panose="020B0604020202020204" pitchFamily="34" charset="0"/>
              <a:cs typeface="Arial" panose="020B0604020202020204" pitchFamily="34" charset="0"/>
            </a:endParaRPr>
          </a:p>
          <a:p>
            <a:r>
              <a:rPr lang="en-US" sz="3600">
                <a:latin typeface="Arial" panose="020B0604020202020204" pitchFamily="34" charset="0"/>
                <a:cs typeface="Arial" panose="020B0604020202020204" pitchFamily="34" charset="0"/>
              </a:rPr>
              <a:t> book's name</a:t>
            </a:r>
          </a:p>
          <a:p>
            <a:endParaRPr lang="en-US" sz="3600">
              <a:latin typeface="Arial" panose="020B0604020202020204" pitchFamily="34" charset="0"/>
              <a:cs typeface="Arial" panose="020B0604020202020204" pitchFamily="34" charset="0"/>
            </a:endParaRPr>
          </a:p>
          <a:p>
            <a:r>
              <a:rPr lang="en-US" sz="3600">
                <a:latin typeface="Arial" panose="020B0604020202020204" pitchFamily="34" charset="0"/>
                <a:cs typeface="Arial" panose="020B0604020202020204" pitchFamily="34" charset="0"/>
              </a:rPr>
              <a:t>page number (which page did the information used come from?)</a:t>
            </a:r>
          </a:p>
          <a:p>
            <a:endParaRPr lang="en-US" sz="3600">
              <a:latin typeface="Arial" panose="020B0604020202020204" pitchFamily="34" charset="0"/>
              <a:cs typeface="Arial" panose="020B0604020202020204" pitchFamily="34" charset="0"/>
            </a:endParaRPr>
          </a:p>
          <a:p>
            <a:r>
              <a:rPr lang="en-US" sz="3600">
                <a:latin typeface="Arial" panose="020B0604020202020204" pitchFamily="34" charset="0"/>
                <a:cs typeface="Arial" panose="020B0604020202020204" pitchFamily="34" charset="0"/>
              </a:rPr>
              <a:t>publisher's name (this may be a company)</a:t>
            </a:r>
          </a:p>
          <a:p>
            <a:endParaRPr lang="en-US" sz="3600">
              <a:latin typeface="Arial" panose="020B0604020202020204" pitchFamily="34" charset="0"/>
              <a:cs typeface="Arial" panose="020B0604020202020204" pitchFamily="34" charset="0"/>
            </a:endParaRPr>
          </a:p>
          <a:p>
            <a:r>
              <a:rPr lang="en-US" sz="3600">
                <a:latin typeface="Arial" panose="020B0604020202020204" pitchFamily="34" charset="0"/>
                <a:cs typeface="Arial" panose="020B0604020202020204" pitchFamily="34" charset="0"/>
              </a:rPr>
              <a:t>publication date</a:t>
            </a:r>
          </a:p>
        </p:txBody>
      </p:sp>
    </p:spTree>
    <p:extLst>
      <p:ext uri="{BB962C8B-B14F-4D97-AF65-F5344CB8AC3E}">
        <p14:creationId xmlns:p14="http://schemas.microsoft.com/office/powerpoint/2010/main" val="127705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2E4E8-17BE-304F-B8CC-D5ABC5BE9301}"/>
              </a:ext>
            </a:extLst>
          </p:cNvPr>
          <p:cNvSpPr>
            <a:spLocks noGrp="1"/>
          </p:cNvSpPr>
          <p:nvPr>
            <p:ph idx="1"/>
          </p:nvPr>
        </p:nvSpPr>
        <p:spPr>
          <a:xfrm>
            <a:off x="838200" y="526382"/>
            <a:ext cx="10515600" cy="5650581"/>
          </a:xfrm>
        </p:spPr>
        <p:txBody>
          <a:bodyPr>
            <a:normAutofit/>
          </a:bodyPr>
          <a:lstStyle/>
          <a:p>
            <a:pPr marL="0" indent="0">
              <a:buNone/>
            </a:pPr>
            <a:r>
              <a:rPr lang="en-US" sz="3600">
                <a:latin typeface="Arial" panose="020B0604020202020204" pitchFamily="34" charset="0"/>
                <a:cs typeface="Arial" panose="020B0604020202020204" pitchFamily="34" charset="0"/>
              </a:rPr>
              <a:t>Example 1:</a:t>
            </a:r>
          </a:p>
          <a:p>
            <a:pPr marL="0" indent="0">
              <a:buNone/>
            </a:pPr>
            <a:endParaRPr lang="en-US" sz="3600">
              <a:latin typeface="Arial" panose="020B0604020202020204" pitchFamily="34" charset="0"/>
              <a:cs typeface="Arial" panose="020B0604020202020204" pitchFamily="34" charset="0"/>
            </a:endParaRPr>
          </a:p>
          <a:p>
            <a:pPr marL="0" indent="0">
              <a:buNone/>
            </a:pPr>
            <a:r>
              <a:rPr lang="en-US" sz="3600">
                <a:latin typeface="Arial" panose="020B0604020202020204" pitchFamily="34" charset="0"/>
                <a:cs typeface="Arial" panose="020B0604020202020204" pitchFamily="34" charset="0"/>
              </a:rPr>
              <a:t>Author’s name: Kevin Kwan</a:t>
            </a:r>
          </a:p>
          <a:p>
            <a:pPr marL="0" indent="0">
              <a:buNone/>
            </a:pPr>
            <a:r>
              <a:rPr lang="en-US" sz="3600">
                <a:latin typeface="Arial" panose="020B0604020202020204" pitchFamily="34" charset="0"/>
                <a:cs typeface="Arial" panose="020B0604020202020204" pitchFamily="34" charset="0"/>
              </a:rPr>
              <a:t>Name of the book: </a:t>
            </a:r>
            <a:r>
              <a:rPr lang="en-US" sz="3600" i="1">
                <a:latin typeface="Arial" panose="020B0604020202020204" pitchFamily="34" charset="0"/>
                <a:cs typeface="Arial" panose="020B0604020202020204" pitchFamily="34" charset="0"/>
              </a:rPr>
              <a:t>Rich People Problems</a:t>
            </a:r>
          </a:p>
          <a:p>
            <a:pPr marL="0" indent="0">
              <a:buNone/>
            </a:pPr>
            <a:r>
              <a:rPr lang="en-US" sz="3600">
                <a:latin typeface="Arial" panose="020B0604020202020204" pitchFamily="34" charset="0"/>
                <a:cs typeface="Arial" panose="020B0604020202020204" pitchFamily="34" charset="0"/>
              </a:rPr>
              <a:t>Page number: 36</a:t>
            </a:r>
          </a:p>
          <a:p>
            <a:pPr marL="0" indent="0">
              <a:buNone/>
            </a:pPr>
            <a:r>
              <a:rPr lang="en-US" sz="3600">
                <a:latin typeface="Arial" panose="020B0604020202020204" pitchFamily="34" charset="0"/>
                <a:cs typeface="Arial" panose="020B0604020202020204" pitchFamily="34" charset="0"/>
              </a:rPr>
              <a:t>Publisher's name: Tyersall Park, Ltd.</a:t>
            </a:r>
          </a:p>
          <a:p>
            <a:pPr marL="0" indent="0">
              <a:buNone/>
            </a:pPr>
            <a:r>
              <a:rPr lang="en-US" sz="3600">
                <a:latin typeface="Arial" panose="020B0604020202020204" pitchFamily="34" charset="0"/>
                <a:cs typeface="Arial" panose="020B0604020202020204" pitchFamily="34" charset="0"/>
              </a:rPr>
              <a:t>Date published: 2017</a:t>
            </a:r>
          </a:p>
        </p:txBody>
      </p:sp>
      <p:pic>
        <p:nvPicPr>
          <p:cNvPr id="2" name="Picture 1">
            <a:extLst>
              <a:ext uri="{FF2B5EF4-FFF2-40B4-BE49-F238E27FC236}">
                <a16:creationId xmlns:a16="http://schemas.microsoft.com/office/drawing/2014/main" id="{5ACD4C6B-E92C-244D-9582-DFDE09B37705}"/>
              </a:ext>
            </a:extLst>
          </p:cNvPr>
          <p:cNvPicPr>
            <a:picLocks noChangeAspect="1"/>
          </p:cNvPicPr>
          <p:nvPr/>
        </p:nvPicPr>
        <p:blipFill>
          <a:blip r:embed="rId3"/>
          <a:stretch>
            <a:fillRect/>
          </a:stretch>
        </p:blipFill>
        <p:spPr>
          <a:xfrm>
            <a:off x="8640177" y="3624514"/>
            <a:ext cx="2848978" cy="2848978"/>
          </a:xfrm>
          <a:prstGeom prst="rect">
            <a:avLst/>
          </a:prstGeom>
        </p:spPr>
      </p:pic>
    </p:spTree>
    <p:extLst>
      <p:ext uri="{BB962C8B-B14F-4D97-AF65-F5344CB8AC3E}">
        <p14:creationId xmlns:p14="http://schemas.microsoft.com/office/powerpoint/2010/main" val="344855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C2BB9-3C80-C04A-8FE7-F1AC18B54FE3}"/>
              </a:ext>
            </a:extLst>
          </p:cNvPr>
          <p:cNvSpPr>
            <a:spLocks noGrp="1"/>
          </p:cNvSpPr>
          <p:nvPr>
            <p:ph idx="1"/>
          </p:nvPr>
        </p:nvSpPr>
        <p:spPr>
          <a:xfrm>
            <a:off x="838200" y="481263"/>
            <a:ext cx="10515600" cy="5695700"/>
          </a:xfrm>
        </p:spPr>
        <p:txBody>
          <a:bodyPr>
            <a:normAutofit/>
          </a:bodyPr>
          <a:lstStyle/>
          <a:p>
            <a:pPr marL="0" indent="0">
              <a:buNone/>
            </a:pPr>
            <a:r>
              <a:rPr lang="en-US" sz="3600">
                <a:latin typeface="Arial" panose="020B0604020202020204" pitchFamily="34" charset="0"/>
                <a:cs typeface="Arial" panose="020B0604020202020204" pitchFamily="34" charset="0"/>
              </a:rPr>
              <a:t>Where can a person find the name of the publisher or the publishing company? Write your answer in your notebook. Check your answer on the next slide. </a:t>
            </a:r>
          </a:p>
          <a:p>
            <a:pPr marL="0" indent="0">
              <a:buNone/>
            </a:pPr>
            <a:endParaRPr lang="en-US" sz="3600">
              <a:latin typeface="Arial" panose="020B0604020202020204" pitchFamily="34" charset="0"/>
              <a:cs typeface="Arial" panose="020B0604020202020204" pitchFamily="34" charset="0"/>
            </a:endParaRPr>
          </a:p>
          <a:p>
            <a:pPr marL="0" indent="0">
              <a:buNone/>
            </a:pP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169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195D79-73E6-CB43-A1E5-22E03FC2201D}"/>
              </a:ext>
            </a:extLst>
          </p:cNvPr>
          <p:cNvSpPr>
            <a:spLocks noGrp="1"/>
          </p:cNvSpPr>
          <p:nvPr>
            <p:ph idx="1"/>
          </p:nvPr>
        </p:nvSpPr>
        <p:spPr>
          <a:xfrm>
            <a:off x="838200" y="436145"/>
            <a:ext cx="10515600" cy="5740818"/>
          </a:xfrm>
        </p:spPr>
        <p:txBody>
          <a:bodyPr>
            <a:normAutofit/>
          </a:bodyPr>
          <a:lstStyle/>
          <a:p>
            <a:pPr marL="0" indent="0" algn="ctr">
              <a:buNone/>
            </a:pPr>
            <a:r>
              <a:rPr lang="en-US" sz="3600">
                <a:latin typeface="Arial" panose="020B0604020202020204" pitchFamily="34" charset="0"/>
                <a:cs typeface="Arial" panose="020B0604020202020204" pitchFamily="34" charset="0"/>
              </a:rPr>
              <a:t>on the printing history page (at the beginning of the book)</a:t>
            </a:r>
          </a:p>
          <a:p>
            <a:pPr marL="0" indent="0" algn="ctr">
              <a:buNone/>
            </a:pPr>
            <a:endParaRPr lang="en-US" sz="3600">
              <a:latin typeface="Arial" panose="020B0604020202020204" pitchFamily="34" charset="0"/>
              <a:cs typeface="Arial" panose="020B0604020202020204" pitchFamily="34" charset="0"/>
            </a:endParaRPr>
          </a:p>
          <a:p>
            <a:pPr marL="0" indent="0" algn="ctr">
              <a:buNone/>
            </a:pP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2111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CC1D0B-2DF5-EA40-AB1B-CE5F39FA9B07}"/>
              </a:ext>
            </a:extLst>
          </p:cNvPr>
          <p:cNvSpPr>
            <a:spLocks noGrp="1"/>
          </p:cNvSpPr>
          <p:nvPr>
            <p:ph idx="1"/>
          </p:nvPr>
        </p:nvSpPr>
        <p:spPr>
          <a:xfrm>
            <a:off x="838200" y="391026"/>
            <a:ext cx="10515600" cy="5785937"/>
          </a:xfrm>
        </p:spPr>
        <p:txBody>
          <a:bodyPr>
            <a:normAutofit/>
          </a:bodyPr>
          <a:lstStyle/>
          <a:p>
            <a:pPr marL="0" indent="0">
              <a:buNone/>
            </a:pPr>
            <a:r>
              <a:rPr lang="en-US" sz="3600">
                <a:latin typeface="Arial" panose="020B0604020202020204" pitchFamily="34" charset="0"/>
                <a:cs typeface="Arial" panose="020B0604020202020204" pitchFamily="34" charset="0"/>
              </a:rPr>
              <a:t>Who is the publisher of this book? Write your answer in your notebook. Check your answer on the next slide.</a:t>
            </a:r>
            <a:endParaRPr lang="en-US" sz="3600"/>
          </a:p>
        </p:txBody>
      </p:sp>
      <p:pic>
        <p:nvPicPr>
          <p:cNvPr id="2" name="Picture 1">
            <a:extLst>
              <a:ext uri="{FF2B5EF4-FFF2-40B4-BE49-F238E27FC236}">
                <a16:creationId xmlns:a16="http://schemas.microsoft.com/office/drawing/2014/main" id="{73894AB6-28DF-414A-B9FF-5CCAA9F5D833}"/>
              </a:ext>
            </a:extLst>
          </p:cNvPr>
          <p:cNvPicPr>
            <a:picLocks noChangeAspect="1"/>
          </p:cNvPicPr>
          <p:nvPr/>
        </p:nvPicPr>
        <p:blipFill>
          <a:blip r:embed="rId3"/>
          <a:stretch>
            <a:fillRect/>
          </a:stretch>
        </p:blipFill>
        <p:spPr>
          <a:xfrm>
            <a:off x="5124387" y="1533810"/>
            <a:ext cx="4530956" cy="4933164"/>
          </a:xfrm>
          <a:prstGeom prst="rect">
            <a:avLst/>
          </a:prstGeom>
        </p:spPr>
      </p:pic>
    </p:spTree>
    <p:extLst>
      <p:ext uri="{BB962C8B-B14F-4D97-AF65-F5344CB8AC3E}">
        <p14:creationId xmlns:p14="http://schemas.microsoft.com/office/powerpoint/2010/main" val="105097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2B38F-C30C-5942-8ACA-7D9A43674394}"/>
              </a:ext>
            </a:extLst>
          </p:cNvPr>
          <p:cNvSpPr>
            <a:spLocks noGrp="1"/>
          </p:cNvSpPr>
          <p:nvPr>
            <p:ph idx="1"/>
          </p:nvPr>
        </p:nvSpPr>
        <p:spPr>
          <a:xfrm>
            <a:off x="838200" y="481263"/>
            <a:ext cx="10515600" cy="5695700"/>
          </a:xfrm>
        </p:spPr>
        <p:txBody>
          <a:bodyPr>
            <a:normAutofit/>
          </a:bodyPr>
          <a:lstStyle/>
          <a:p>
            <a:pPr marL="0" indent="0" algn="ctr">
              <a:buNone/>
            </a:pPr>
            <a:r>
              <a:rPr lang="en-US" sz="3600">
                <a:latin typeface="Arial" panose="020B0604020202020204" pitchFamily="34" charset="0"/>
                <a:cs typeface="Arial" panose="020B0604020202020204" pitchFamily="34" charset="0"/>
              </a:rPr>
              <a:t>Jane Doe</a:t>
            </a:r>
          </a:p>
        </p:txBody>
      </p:sp>
    </p:spTree>
    <p:extLst>
      <p:ext uri="{BB962C8B-B14F-4D97-AF65-F5344CB8AC3E}">
        <p14:creationId xmlns:p14="http://schemas.microsoft.com/office/powerpoint/2010/main" val="148841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9</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Dunsford</dc:creator>
  <cp:lastModifiedBy>darcy williams</cp:lastModifiedBy>
  <cp:revision>12</cp:revision>
  <dcterms:created xsi:type="dcterms:W3CDTF">2020-03-05T20:56:11Z</dcterms:created>
  <dcterms:modified xsi:type="dcterms:W3CDTF">2021-03-12T02:53:58Z</dcterms:modified>
</cp:coreProperties>
</file>